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1"/>
    <p:sldId id="257" r:id="rId62"/>
    <p:sldId id="258" r:id="rId63"/>
    <p:sldId id="259" r:id="rId64"/>
    <p:sldId id="260" r:id="rId65"/>
    <p:sldId id="261" r:id="rId66"/>
    <p:sldId id="262" r:id="rId67"/>
    <p:sldId id="263" r:id="rId68"/>
    <p:sldId id="264" r:id="rId69"/>
    <p:sldId id="265" r:id="rId70"/>
    <p:sldId id="266" r:id="rId71"/>
    <p:sldId id="267" r:id="rId72"/>
    <p:sldId id="268" r:id="rId73"/>
    <p:sldId id="269" r:id="rId74"/>
    <p:sldId id="270" r:id="rId75"/>
    <p:sldId id="271" r:id="rId76"/>
    <p:sldId id="272" r:id="rId77"/>
    <p:sldId id="273" r:id="rId78"/>
    <p:sldId id="274" r:id="rId79"/>
    <p:sldId id="275" r:id="rId80"/>
    <p:sldId id="276" r:id="rId81"/>
    <p:sldId id="277" r:id="rId82"/>
    <p:sldId id="278" r:id="rId83"/>
    <p:sldId id="279" r:id="rId84"/>
    <p:sldId id="280" r:id="rId85"/>
    <p:sldId id="281" r:id="rId86"/>
    <p:sldId id="282" r:id="rId8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Poppins" charset="1" panose="00000500000000000000"/>
      <p:regular r:id="rId33"/>
    </p:embeddedFont>
    <p:embeddedFont>
      <p:font typeface="Poppins Bold" charset="1" panose="00000800000000000000"/>
      <p:regular r:id="rId34"/>
    </p:embeddedFont>
    <p:embeddedFont>
      <p:font typeface="Poppins Italics" charset="1" panose="00000500000000000000"/>
      <p:regular r:id="rId35"/>
    </p:embeddedFont>
    <p:embeddedFont>
      <p:font typeface="Poppins Bold Italics" charset="1" panose="00000800000000000000"/>
      <p:regular r:id="rId36"/>
    </p:embeddedFont>
    <p:embeddedFont>
      <p:font typeface="Poppins Thin" charset="1" panose="00000300000000000000"/>
      <p:regular r:id="rId37"/>
    </p:embeddedFont>
    <p:embeddedFont>
      <p:font typeface="Poppins Thin Italics" charset="1" panose="00000300000000000000"/>
      <p:regular r:id="rId38"/>
    </p:embeddedFont>
    <p:embeddedFont>
      <p:font typeface="Poppins Extra-Light" charset="1" panose="00000300000000000000"/>
      <p:regular r:id="rId39"/>
    </p:embeddedFont>
    <p:embeddedFont>
      <p:font typeface="Poppins Extra-Light Italics" charset="1" panose="00000300000000000000"/>
      <p:regular r:id="rId40"/>
    </p:embeddedFont>
    <p:embeddedFont>
      <p:font typeface="Poppins Light" charset="1" panose="00000400000000000000"/>
      <p:regular r:id="rId41"/>
    </p:embeddedFont>
    <p:embeddedFont>
      <p:font typeface="Poppins Light Italics" charset="1" panose="00000400000000000000"/>
      <p:regular r:id="rId42"/>
    </p:embeddedFont>
    <p:embeddedFont>
      <p:font typeface="Poppins Medium" charset="1" panose="00000600000000000000"/>
      <p:regular r:id="rId43"/>
    </p:embeddedFont>
    <p:embeddedFont>
      <p:font typeface="Poppins Medium Italics" charset="1" panose="00000600000000000000"/>
      <p:regular r:id="rId44"/>
    </p:embeddedFont>
    <p:embeddedFont>
      <p:font typeface="Poppins Semi-Bold" charset="1" panose="00000700000000000000"/>
      <p:regular r:id="rId45"/>
    </p:embeddedFont>
    <p:embeddedFont>
      <p:font typeface="Poppins Semi-Bold Italics" charset="1" panose="00000700000000000000"/>
      <p:regular r:id="rId46"/>
    </p:embeddedFont>
    <p:embeddedFont>
      <p:font typeface="Poppins Ultra-Bold" charset="1" panose="00000900000000000000"/>
      <p:regular r:id="rId47"/>
    </p:embeddedFont>
    <p:embeddedFont>
      <p:font typeface="Poppins Ultra-Bold Italics" charset="1" panose="00000900000000000000"/>
      <p:regular r:id="rId48"/>
    </p:embeddedFont>
    <p:embeddedFont>
      <p:font typeface="Poppins Heavy" charset="1" panose="00000A00000000000000"/>
      <p:regular r:id="rId49"/>
    </p:embeddedFont>
    <p:embeddedFont>
      <p:font typeface="Poppins Heavy Italics" charset="1" panose="00000A00000000000000"/>
      <p:regular r:id="rId50"/>
    </p:embeddedFont>
    <p:embeddedFont>
      <p:font typeface="HK Grotesk" charset="1" panose="00000500000000000000"/>
      <p:regular r:id="rId51"/>
    </p:embeddedFont>
    <p:embeddedFont>
      <p:font typeface="HK Grotesk Bold" charset="1" panose="00000800000000000000"/>
      <p:regular r:id="rId52"/>
    </p:embeddedFont>
    <p:embeddedFont>
      <p:font typeface="HK Grotesk Italics" charset="1" panose="00000500000000000000"/>
      <p:regular r:id="rId53"/>
    </p:embeddedFont>
    <p:embeddedFont>
      <p:font typeface="HK Grotesk Bold Italics" charset="1" panose="00000800000000000000"/>
      <p:regular r:id="rId54"/>
    </p:embeddedFont>
    <p:embeddedFont>
      <p:font typeface="HK Grotesk Light" charset="1" panose="00000400000000000000"/>
      <p:regular r:id="rId55"/>
    </p:embeddedFont>
    <p:embeddedFont>
      <p:font typeface="HK Grotesk Light Italics" charset="1" panose="00000400000000000000"/>
      <p:regular r:id="rId56"/>
    </p:embeddedFont>
    <p:embeddedFont>
      <p:font typeface="HK Grotesk Medium" charset="1" panose="00000600000000000000"/>
      <p:regular r:id="rId57"/>
    </p:embeddedFont>
    <p:embeddedFont>
      <p:font typeface="HK Grotesk Medium Italics" charset="1" panose="00000600000000000000"/>
      <p:regular r:id="rId58"/>
    </p:embeddedFont>
    <p:embeddedFont>
      <p:font typeface="HK Grotesk Semi-Bold" charset="1" panose="00000700000000000000"/>
      <p:regular r:id="rId59"/>
    </p:embeddedFont>
    <p:embeddedFont>
      <p:font typeface="HK Grotesk Semi-Bold Italics" charset="1" panose="000007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slides/slide1.xml" Type="http://schemas.openxmlformats.org/officeDocument/2006/relationships/slide"/><Relationship Id="rId62" Target="slides/slide2.xml" Type="http://schemas.openxmlformats.org/officeDocument/2006/relationships/slide"/><Relationship Id="rId63" Target="slides/slide3.xml" Type="http://schemas.openxmlformats.org/officeDocument/2006/relationships/slide"/><Relationship Id="rId64" Target="slides/slide4.xml" Type="http://schemas.openxmlformats.org/officeDocument/2006/relationships/slide"/><Relationship Id="rId65" Target="slides/slide5.xml" Type="http://schemas.openxmlformats.org/officeDocument/2006/relationships/slide"/><Relationship Id="rId66" Target="slides/slide6.xml" Type="http://schemas.openxmlformats.org/officeDocument/2006/relationships/slide"/><Relationship Id="rId67" Target="slides/slide7.xml" Type="http://schemas.openxmlformats.org/officeDocument/2006/relationships/slide"/><Relationship Id="rId68" Target="slides/slide8.xml" Type="http://schemas.openxmlformats.org/officeDocument/2006/relationships/slide"/><Relationship Id="rId69" Target="slides/slide9.xml" Type="http://schemas.openxmlformats.org/officeDocument/2006/relationships/slide"/><Relationship Id="rId7" Target="fonts/font7.fntdata" Type="http://schemas.openxmlformats.org/officeDocument/2006/relationships/font"/><Relationship Id="rId70" Target="slides/slide10.xml" Type="http://schemas.openxmlformats.org/officeDocument/2006/relationships/slide"/><Relationship Id="rId71" Target="slides/slide11.xml" Type="http://schemas.openxmlformats.org/officeDocument/2006/relationships/slide"/><Relationship Id="rId72" Target="slides/slide12.xml" Type="http://schemas.openxmlformats.org/officeDocument/2006/relationships/slide"/><Relationship Id="rId73" Target="slides/slide13.xml" Type="http://schemas.openxmlformats.org/officeDocument/2006/relationships/slide"/><Relationship Id="rId74" Target="slides/slide14.xml" Type="http://schemas.openxmlformats.org/officeDocument/2006/relationships/slide"/><Relationship Id="rId75" Target="slides/slide15.xml" Type="http://schemas.openxmlformats.org/officeDocument/2006/relationships/slide"/><Relationship Id="rId76" Target="slides/slide16.xml" Type="http://schemas.openxmlformats.org/officeDocument/2006/relationships/slide"/><Relationship Id="rId77" Target="slides/slide17.xml" Type="http://schemas.openxmlformats.org/officeDocument/2006/relationships/slide"/><Relationship Id="rId78" Target="slides/slide18.xml" Type="http://schemas.openxmlformats.org/officeDocument/2006/relationships/slide"/><Relationship Id="rId79" Target="slides/slide19.xml" Type="http://schemas.openxmlformats.org/officeDocument/2006/relationships/slide"/><Relationship Id="rId8" Target="fonts/font8.fntdata" Type="http://schemas.openxmlformats.org/officeDocument/2006/relationships/font"/><Relationship Id="rId80" Target="slides/slide20.xml" Type="http://schemas.openxmlformats.org/officeDocument/2006/relationships/slide"/><Relationship Id="rId81" Target="slides/slide21.xml" Type="http://schemas.openxmlformats.org/officeDocument/2006/relationships/slide"/><Relationship Id="rId82" Target="slides/slide22.xml" Type="http://schemas.openxmlformats.org/officeDocument/2006/relationships/slide"/><Relationship Id="rId83" Target="slides/slide23.xml" Type="http://schemas.openxmlformats.org/officeDocument/2006/relationships/slide"/><Relationship Id="rId84" Target="slides/slide24.xml" Type="http://schemas.openxmlformats.org/officeDocument/2006/relationships/slide"/><Relationship Id="rId85" Target="slides/slide25.xml" Type="http://schemas.openxmlformats.org/officeDocument/2006/relationships/slide"/><Relationship Id="rId86" Target="slides/slide26.xml" Type="http://schemas.openxmlformats.org/officeDocument/2006/relationships/slide"/><Relationship Id="rId87" Target="slides/slide2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ailto:amodi@veracitiz.com" TargetMode="External" Type="http://schemas.openxmlformats.org/officeDocument/2006/relationships/hyperlink"/><Relationship Id="rId5" Target="https://www.veracitiz.com" TargetMode="External" Type="http://schemas.openxmlformats.org/officeDocument/2006/relationships/hyperlink"/><Relationship Id="rId6" Target="mailto:amodi@veracitiz.com"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31168" y="1378188"/>
            <a:ext cx="13225665" cy="2000250"/>
          </a:xfrm>
          <a:prstGeom prst="rect">
            <a:avLst/>
          </a:prstGeom>
        </p:spPr>
        <p:txBody>
          <a:bodyPr anchor="t" rtlCol="false" tIns="0" lIns="0" bIns="0" rIns="0">
            <a:spAutoFit/>
          </a:bodyPr>
          <a:lstStyle/>
          <a:p>
            <a:pPr algn="ctr">
              <a:lnSpc>
                <a:spcPts val="3898"/>
              </a:lnSpc>
            </a:pPr>
            <a:r>
              <a:rPr lang="en-US" sz="3248" spc="29">
                <a:solidFill>
                  <a:srgbClr val="000000"/>
                </a:solidFill>
                <a:latin typeface="Times New Roman"/>
              </a:rPr>
              <a:t> Internship Project </a:t>
            </a:r>
          </a:p>
          <a:p>
            <a:pPr algn="ctr">
              <a:lnSpc>
                <a:spcPts val="3898"/>
              </a:lnSpc>
            </a:pPr>
            <a:r>
              <a:rPr lang="en-US" sz="3248" spc="30">
                <a:solidFill>
                  <a:srgbClr val="000000"/>
                </a:solidFill>
                <a:latin typeface="Times New Roman"/>
              </a:rPr>
              <a:t>Presentation </a:t>
            </a:r>
          </a:p>
          <a:p>
            <a:pPr algn="ctr">
              <a:lnSpc>
                <a:spcPts val="3898"/>
              </a:lnSpc>
            </a:pPr>
            <a:r>
              <a:rPr lang="en-US" sz="3248" spc="29">
                <a:solidFill>
                  <a:srgbClr val="000000"/>
                </a:solidFill>
                <a:latin typeface="Times New Roman"/>
              </a:rPr>
              <a:t>on</a:t>
            </a:r>
          </a:p>
          <a:p>
            <a:pPr algn="ctr">
              <a:lnSpc>
                <a:spcPts val="3898"/>
              </a:lnSpc>
            </a:pPr>
            <a:r>
              <a:rPr lang="en-US" sz="3248" spc="30">
                <a:solidFill>
                  <a:srgbClr val="000000"/>
                </a:solidFill>
                <a:latin typeface="Times New Roman Bold"/>
              </a:rPr>
              <a:t>VERACITIZ SOLUTION</a:t>
            </a:r>
          </a:p>
        </p:txBody>
      </p:sp>
      <p:sp>
        <p:nvSpPr>
          <p:cNvPr name="TextBox 3" id="3"/>
          <p:cNvSpPr txBox="true"/>
          <p:nvPr/>
        </p:nvSpPr>
        <p:spPr>
          <a:xfrm rot="0">
            <a:off x="2426645" y="3418138"/>
            <a:ext cx="13375218" cy="7134225"/>
          </a:xfrm>
          <a:prstGeom prst="rect">
            <a:avLst/>
          </a:prstGeom>
        </p:spPr>
        <p:txBody>
          <a:bodyPr anchor="t" rtlCol="false" tIns="0" lIns="0" bIns="0" rIns="0">
            <a:spAutoFit/>
          </a:bodyPr>
          <a:lstStyle/>
          <a:p>
            <a:pPr algn="ctr">
              <a:lnSpc>
                <a:spcPts val="3992"/>
              </a:lnSpc>
            </a:pPr>
            <a:r>
              <a:rPr lang="en-US" sz="3326" spc="31">
                <a:solidFill>
                  <a:srgbClr val="000000"/>
                </a:solidFill>
                <a:latin typeface="Times New Roman"/>
              </a:rPr>
              <a:t>By</a:t>
            </a:r>
          </a:p>
          <a:p>
            <a:pPr algn="ctr">
              <a:lnSpc>
                <a:spcPts val="3992"/>
              </a:lnSpc>
            </a:pPr>
            <a:r>
              <a:rPr lang="en-US" sz="3326" spc="31">
                <a:solidFill>
                  <a:srgbClr val="000000"/>
                </a:solidFill>
                <a:latin typeface="Times New Roman"/>
              </a:rPr>
              <a:t>Group ID: G06</a:t>
            </a:r>
          </a:p>
          <a:p>
            <a:pPr algn="ctr">
              <a:lnSpc>
                <a:spcPts val="3992"/>
              </a:lnSpc>
            </a:pPr>
          </a:p>
          <a:p>
            <a:pPr algn="ctr">
              <a:lnSpc>
                <a:spcPts val="3992"/>
              </a:lnSpc>
            </a:pPr>
            <a:r>
              <a:rPr lang="en-US" sz="3326" spc="29">
                <a:solidFill>
                  <a:srgbClr val="000000"/>
                </a:solidFill>
                <a:latin typeface="TT Rounds Condensed Bold"/>
              </a:rPr>
              <a:t> </a:t>
            </a:r>
            <a:r>
              <a:rPr lang="en-US" sz="3326" spc="29">
                <a:solidFill>
                  <a:srgbClr val="000000"/>
                </a:solidFill>
                <a:latin typeface="TT Rounds Condensed Bold"/>
              </a:rPr>
              <a:t>ARYAN MODI</a:t>
            </a:r>
          </a:p>
          <a:p>
            <a:pPr algn="ctr">
              <a:lnSpc>
                <a:spcPts val="3992"/>
              </a:lnSpc>
            </a:pPr>
            <a:r>
              <a:rPr lang="en-US" sz="3326" spc="29">
                <a:solidFill>
                  <a:srgbClr val="000000"/>
                </a:solidFill>
                <a:latin typeface="TT Rounds Condensed"/>
              </a:rPr>
              <a:t>[20162121011]</a:t>
            </a:r>
          </a:p>
          <a:p>
            <a:pPr algn="ctr">
              <a:lnSpc>
                <a:spcPts val="3992"/>
              </a:lnSpc>
            </a:pPr>
          </a:p>
          <a:p>
            <a:pPr algn="ctr">
              <a:lnSpc>
                <a:spcPts val="3992"/>
              </a:lnSpc>
            </a:pPr>
            <a:r>
              <a:rPr lang="en-US" sz="3326" spc="31">
                <a:solidFill>
                  <a:srgbClr val="000000"/>
                </a:solidFill>
                <a:latin typeface="Times New Roman"/>
              </a:rPr>
              <a:t>Under the guidance of</a:t>
            </a:r>
          </a:p>
          <a:p>
            <a:pPr algn="ctr">
              <a:lnSpc>
                <a:spcPts val="3992"/>
              </a:lnSpc>
            </a:pPr>
            <a:r>
              <a:rPr lang="en-US" sz="3326" spc="29">
                <a:solidFill>
                  <a:srgbClr val="000000"/>
                </a:solidFill>
                <a:latin typeface="TT Rounds Condensed Bold"/>
              </a:rPr>
              <a:t>PROF. DHARMESH DARJI                                       JACKY PATEL</a:t>
            </a:r>
          </a:p>
          <a:p>
            <a:pPr algn="ctr">
              <a:lnSpc>
                <a:spcPts val="3992"/>
              </a:lnSpc>
            </a:pPr>
            <a:r>
              <a:rPr lang="en-US" sz="3326" spc="29">
                <a:solidFill>
                  <a:srgbClr val="000000"/>
                </a:solidFill>
                <a:latin typeface="TT Rounds Condensed"/>
              </a:rPr>
              <a:t>HEAD , CSE DEPARTMENT                            REPORT MANAGER</a:t>
            </a:r>
          </a:p>
          <a:p>
            <a:pPr algn="ctr">
              <a:lnSpc>
                <a:spcPts val="3992"/>
              </a:lnSpc>
            </a:pPr>
          </a:p>
          <a:p>
            <a:pPr algn="ctr">
              <a:lnSpc>
                <a:spcPts val="3992"/>
              </a:lnSpc>
            </a:pPr>
            <a:r>
              <a:rPr lang="en-US" sz="3326" spc="31">
                <a:solidFill>
                  <a:srgbClr val="000000"/>
                </a:solidFill>
                <a:latin typeface="Times New Roman Bold"/>
              </a:rPr>
              <a:t>Institute of Computer Technology, Ganpat University</a:t>
            </a:r>
          </a:p>
          <a:p>
            <a:pPr algn="ctr">
              <a:lnSpc>
                <a:spcPts val="3992"/>
              </a:lnSpc>
            </a:pPr>
            <a:r>
              <a:rPr lang="en-US" sz="3326" spc="31">
                <a:solidFill>
                  <a:srgbClr val="000000"/>
                </a:solidFill>
                <a:latin typeface="Times New Roman"/>
              </a:rPr>
              <a:t>Date: 11 May 2024</a:t>
            </a:r>
          </a:p>
          <a:p>
            <a:pPr algn="ctr">
              <a:lnSpc>
                <a:spcPts val="3992"/>
              </a:lnSpc>
            </a:pPr>
          </a:p>
          <a:p>
            <a:pPr algn="ctr">
              <a:lnSpc>
                <a:spcPts val="3992"/>
              </a:lnSpc>
            </a:pPr>
          </a:p>
        </p:txBody>
      </p:sp>
      <p:sp>
        <p:nvSpPr>
          <p:cNvPr name="Freeform 4" id="4"/>
          <p:cNvSpPr/>
          <p:nvPr/>
        </p:nvSpPr>
        <p:spPr>
          <a:xfrm flipH="false" flipV="false" rot="0">
            <a:off x="11624287" y="203597"/>
            <a:ext cx="6404868" cy="1125367"/>
          </a:xfrm>
          <a:custGeom>
            <a:avLst/>
            <a:gdLst/>
            <a:ahLst/>
            <a:cxnLst/>
            <a:rect r="r" b="b" t="t" l="l"/>
            <a:pathLst>
              <a:path h="1125367" w="6404868">
                <a:moveTo>
                  <a:pt x="0" y="0"/>
                </a:moveTo>
                <a:lnTo>
                  <a:pt x="6404867" y="0"/>
                </a:lnTo>
                <a:lnTo>
                  <a:pt x="6404867" y="1125367"/>
                </a:lnTo>
                <a:lnTo>
                  <a:pt x="0" y="1125367"/>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68941" y="1902400"/>
            <a:ext cx="15454035" cy="7804288"/>
          </a:xfrm>
          <a:custGeom>
            <a:avLst/>
            <a:gdLst/>
            <a:ahLst/>
            <a:cxnLst/>
            <a:rect r="r" b="b" t="t" l="l"/>
            <a:pathLst>
              <a:path h="7804288" w="15454035">
                <a:moveTo>
                  <a:pt x="0" y="0"/>
                </a:moveTo>
                <a:lnTo>
                  <a:pt x="15454035" y="0"/>
                </a:lnTo>
                <a:lnTo>
                  <a:pt x="15454035" y="7804288"/>
                </a:lnTo>
                <a:lnTo>
                  <a:pt x="0" y="7804288"/>
                </a:lnTo>
                <a:lnTo>
                  <a:pt x="0" y="0"/>
                </a:lnTo>
                <a:close/>
              </a:path>
            </a:pathLst>
          </a:custGeom>
          <a:blipFill>
            <a:blip r:embed="rId2"/>
            <a:stretch>
              <a:fillRect l="0" t="0" r="0" b="0"/>
            </a:stretch>
          </a:blipFill>
        </p:spPr>
      </p:sp>
      <p:sp>
        <p:nvSpPr>
          <p:cNvPr name="Freeform 3" id="3"/>
          <p:cNvSpPr/>
          <p:nvPr/>
        </p:nvSpPr>
        <p:spPr>
          <a:xfrm flipH="false" flipV="false" rot="0">
            <a:off x="1028700" y="641465"/>
            <a:ext cx="3556983" cy="1100742"/>
          </a:xfrm>
          <a:custGeom>
            <a:avLst/>
            <a:gdLst/>
            <a:ahLst/>
            <a:cxnLst/>
            <a:rect r="r" b="b" t="t" l="l"/>
            <a:pathLst>
              <a:path h="1100742" w="3556983">
                <a:moveTo>
                  <a:pt x="0" y="0"/>
                </a:moveTo>
                <a:lnTo>
                  <a:pt x="3556983" y="0"/>
                </a:lnTo>
                <a:lnTo>
                  <a:pt x="3556983" y="1100742"/>
                </a:lnTo>
                <a:lnTo>
                  <a:pt x="0" y="1100742"/>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03027" y="4762013"/>
            <a:ext cx="11685988" cy="5144528"/>
          </a:xfrm>
          <a:custGeom>
            <a:avLst/>
            <a:gdLst/>
            <a:ahLst/>
            <a:cxnLst/>
            <a:rect r="r" b="b" t="t" l="l"/>
            <a:pathLst>
              <a:path h="5144528" w="11685988">
                <a:moveTo>
                  <a:pt x="0" y="0"/>
                </a:moveTo>
                <a:lnTo>
                  <a:pt x="11685989" y="0"/>
                </a:lnTo>
                <a:lnTo>
                  <a:pt x="11685989" y="5144528"/>
                </a:lnTo>
                <a:lnTo>
                  <a:pt x="0" y="5144528"/>
                </a:lnTo>
                <a:lnTo>
                  <a:pt x="0" y="0"/>
                </a:lnTo>
                <a:close/>
              </a:path>
            </a:pathLst>
          </a:custGeom>
          <a:blipFill>
            <a:blip r:embed="rId2"/>
            <a:stretch>
              <a:fillRect l="0" t="0" r="0" b="0"/>
            </a:stretch>
          </a:blipFill>
        </p:spPr>
      </p:sp>
      <p:sp>
        <p:nvSpPr>
          <p:cNvPr name="Freeform 3" id="3"/>
          <p:cNvSpPr/>
          <p:nvPr/>
        </p:nvSpPr>
        <p:spPr>
          <a:xfrm flipH="false" flipV="false" rot="0">
            <a:off x="11054707" y="355016"/>
            <a:ext cx="6534690" cy="4178520"/>
          </a:xfrm>
          <a:custGeom>
            <a:avLst/>
            <a:gdLst/>
            <a:ahLst/>
            <a:cxnLst/>
            <a:rect r="r" b="b" t="t" l="l"/>
            <a:pathLst>
              <a:path h="4178520" w="6534690">
                <a:moveTo>
                  <a:pt x="0" y="0"/>
                </a:moveTo>
                <a:lnTo>
                  <a:pt x="6534690" y="0"/>
                </a:lnTo>
                <a:lnTo>
                  <a:pt x="6534690" y="4178520"/>
                </a:lnTo>
                <a:lnTo>
                  <a:pt x="0" y="4178520"/>
                </a:lnTo>
                <a:lnTo>
                  <a:pt x="0" y="0"/>
                </a:lnTo>
                <a:close/>
              </a:path>
            </a:pathLst>
          </a:custGeom>
          <a:blipFill>
            <a:blip r:embed="rId3"/>
            <a:stretch>
              <a:fillRect l="0" t="0" r="0" b="0"/>
            </a:stretch>
          </a:blipFill>
        </p:spPr>
      </p:sp>
      <p:sp>
        <p:nvSpPr>
          <p:cNvPr name="TextBox 4" id="4"/>
          <p:cNvSpPr txBox="true"/>
          <p:nvPr/>
        </p:nvSpPr>
        <p:spPr>
          <a:xfrm rot="0">
            <a:off x="703027" y="1838856"/>
            <a:ext cx="8863662" cy="2694680"/>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leant about SINGLE STORE installation process , how singlestore works , Shard Key , Data Skew , High Availability , type of Table and singlestore tools , SINGLE STORE installation process with cloud version and connect it with MySQL Workbanch , Indexing , Type of Indexing , Views , SPLIT and Store it in to new column Assignment and I have many Methods to implement dynamic way to store it ,interval table with dates which are mentation in Document. In Extra , work on HackerRank problem solving tasks.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34" t="0" r="-2734" b="0"/>
            </a:stretch>
          </a:blipFill>
        </p:spPr>
      </p:sp>
      <p:sp>
        <p:nvSpPr>
          <p:cNvPr name="Freeform 3" id="3"/>
          <p:cNvSpPr/>
          <p:nvPr/>
        </p:nvSpPr>
        <p:spPr>
          <a:xfrm flipH="false" flipV="false" rot="0">
            <a:off x="11222198" y="5429119"/>
            <a:ext cx="4517953" cy="2360320"/>
          </a:xfrm>
          <a:custGeom>
            <a:avLst/>
            <a:gdLst/>
            <a:ahLst/>
            <a:cxnLst/>
            <a:rect r="r" b="b" t="t" l="l"/>
            <a:pathLst>
              <a:path h="2360320" w="4517953">
                <a:moveTo>
                  <a:pt x="0" y="0"/>
                </a:moveTo>
                <a:lnTo>
                  <a:pt x="4517953" y="0"/>
                </a:lnTo>
                <a:lnTo>
                  <a:pt x="4517953" y="2360320"/>
                </a:lnTo>
                <a:lnTo>
                  <a:pt x="0" y="2360320"/>
                </a:lnTo>
                <a:lnTo>
                  <a:pt x="0" y="0"/>
                </a:lnTo>
                <a:close/>
              </a:path>
            </a:pathLst>
          </a:custGeom>
          <a:blipFill>
            <a:blip r:embed="rId3"/>
            <a:stretch>
              <a:fillRect l="0" t="0" r="0" b="0"/>
            </a:stretch>
          </a:blipFill>
        </p:spPr>
      </p:sp>
      <p:sp>
        <p:nvSpPr>
          <p:cNvPr name="TextBox 4" id="4"/>
          <p:cNvSpPr txBox="true"/>
          <p:nvPr/>
        </p:nvSpPr>
        <p:spPr>
          <a:xfrm rot="0">
            <a:off x="813178" y="634373"/>
            <a:ext cx="2476798" cy="1028700"/>
          </a:xfrm>
          <a:prstGeom prst="rect">
            <a:avLst/>
          </a:prstGeom>
        </p:spPr>
        <p:txBody>
          <a:bodyPr anchor="t" rtlCol="false" tIns="0" lIns="0" bIns="0" rIns="0">
            <a:spAutoFit/>
          </a:bodyPr>
          <a:lstStyle/>
          <a:p>
            <a:pPr algn="ctr">
              <a:lnSpc>
                <a:spcPts val="7259"/>
              </a:lnSpc>
              <a:spcBef>
                <a:spcPct val="0"/>
              </a:spcBef>
            </a:pPr>
            <a:r>
              <a:rPr lang="en-US" sz="6049" spc="56">
                <a:solidFill>
                  <a:srgbClr val="FEFEFE"/>
                </a:solidFill>
                <a:latin typeface="Times New Roman"/>
              </a:rPr>
              <a:t>Week 5</a:t>
            </a:r>
          </a:p>
        </p:txBody>
      </p:sp>
      <p:sp>
        <p:nvSpPr>
          <p:cNvPr name="TextBox 5" id="5"/>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FEFEFE"/>
                </a:solidFill>
                <a:latin typeface="Times New Roman"/>
              </a:rPr>
              <a:t>12-02 to 16-02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9566689" y="4212641"/>
            <a:ext cx="7595570" cy="5827635"/>
          </a:xfrm>
          <a:custGeom>
            <a:avLst/>
            <a:gdLst/>
            <a:ahLst/>
            <a:cxnLst/>
            <a:rect r="r" b="b" t="t" l="l"/>
            <a:pathLst>
              <a:path h="5827635" w="7595570">
                <a:moveTo>
                  <a:pt x="0" y="0"/>
                </a:moveTo>
                <a:lnTo>
                  <a:pt x="7595570" y="0"/>
                </a:lnTo>
                <a:lnTo>
                  <a:pt x="7595570" y="5827635"/>
                </a:lnTo>
                <a:lnTo>
                  <a:pt x="0" y="5827635"/>
                </a:lnTo>
                <a:lnTo>
                  <a:pt x="0" y="0"/>
                </a:lnTo>
                <a:close/>
              </a:path>
            </a:pathLst>
          </a:custGeom>
          <a:blipFill>
            <a:blip r:embed="rId2"/>
            <a:stretch>
              <a:fillRect l="0" t="0" r="0" b="0"/>
            </a:stretch>
          </a:blipFill>
        </p:spPr>
      </p:sp>
      <p:sp>
        <p:nvSpPr>
          <p:cNvPr name="Freeform 3" id="3"/>
          <p:cNvSpPr/>
          <p:nvPr/>
        </p:nvSpPr>
        <p:spPr>
          <a:xfrm flipH="false" flipV="false" rot="0">
            <a:off x="9566689" y="392186"/>
            <a:ext cx="7939556" cy="3614964"/>
          </a:xfrm>
          <a:custGeom>
            <a:avLst/>
            <a:gdLst/>
            <a:ahLst/>
            <a:cxnLst/>
            <a:rect r="r" b="b" t="t" l="l"/>
            <a:pathLst>
              <a:path h="3614964" w="7939556">
                <a:moveTo>
                  <a:pt x="0" y="0"/>
                </a:moveTo>
                <a:lnTo>
                  <a:pt x="7939557" y="0"/>
                </a:lnTo>
                <a:lnTo>
                  <a:pt x="7939557" y="3614964"/>
                </a:lnTo>
                <a:lnTo>
                  <a:pt x="0" y="3614964"/>
                </a:lnTo>
                <a:lnTo>
                  <a:pt x="0" y="0"/>
                </a:lnTo>
                <a:close/>
              </a:path>
            </a:pathLst>
          </a:custGeom>
          <a:blipFill>
            <a:blip r:embed="rId3"/>
            <a:stretch>
              <a:fillRect l="0" t="-1426" r="0" b="-1426"/>
            </a:stretch>
          </a:blipFill>
        </p:spPr>
      </p:sp>
      <p:sp>
        <p:nvSpPr>
          <p:cNvPr name="TextBox 4" id="4"/>
          <p:cNvSpPr txBox="true"/>
          <p:nvPr/>
        </p:nvSpPr>
        <p:spPr>
          <a:xfrm rot="0">
            <a:off x="703027" y="1838856"/>
            <a:ext cx="8863662" cy="327521"/>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work on HackerRank problem solving tasks.</a:t>
            </a:r>
          </a:p>
        </p:txBody>
      </p:sp>
      <p:sp>
        <p:nvSpPr>
          <p:cNvPr name="Freeform 5" id="5"/>
          <p:cNvSpPr/>
          <p:nvPr/>
        </p:nvSpPr>
        <p:spPr>
          <a:xfrm flipH="false" flipV="false" rot="0">
            <a:off x="703027" y="2199668"/>
            <a:ext cx="8202411" cy="3024536"/>
          </a:xfrm>
          <a:custGeom>
            <a:avLst/>
            <a:gdLst/>
            <a:ahLst/>
            <a:cxnLst/>
            <a:rect r="r" b="b" t="t" l="l"/>
            <a:pathLst>
              <a:path h="3024536" w="8202411">
                <a:moveTo>
                  <a:pt x="0" y="0"/>
                </a:moveTo>
                <a:lnTo>
                  <a:pt x="8202411" y="0"/>
                </a:lnTo>
                <a:lnTo>
                  <a:pt x="8202411" y="3024537"/>
                </a:lnTo>
                <a:lnTo>
                  <a:pt x="0" y="3024537"/>
                </a:lnTo>
                <a:lnTo>
                  <a:pt x="0" y="0"/>
                </a:lnTo>
                <a:close/>
              </a:path>
            </a:pathLst>
          </a:custGeom>
          <a:blipFill>
            <a:blip r:embed="rId4"/>
            <a:stretch>
              <a:fillRect l="0" t="0" r="0" b="0"/>
            </a:stretch>
          </a:blipFill>
        </p:spPr>
      </p:sp>
      <p:sp>
        <p:nvSpPr>
          <p:cNvPr name="Freeform 6" id="6"/>
          <p:cNvSpPr/>
          <p:nvPr/>
        </p:nvSpPr>
        <p:spPr>
          <a:xfrm flipH="false" flipV="false" rot="0">
            <a:off x="1203631" y="5519419"/>
            <a:ext cx="7940369" cy="4727299"/>
          </a:xfrm>
          <a:custGeom>
            <a:avLst/>
            <a:gdLst/>
            <a:ahLst/>
            <a:cxnLst/>
            <a:rect r="r" b="b" t="t" l="l"/>
            <a:pathLst>
              <a:path h="4727299" w="7940369">
                <a:moveTo>
                  <a:pt x="0" y="0"/>
                </a:moveTo>
                <a:lnTo>
                  <a:pt x="7940369" y="0"/>
                </a:lnTo>
                <a:lnTo>
                  <a:pt x="7940369" y="4727298"/>
                </a:lnTo>
                <a:lnTo>
                  <a:pt x="0" y="4727298"/>
                </a:lnTo>
                <a:lnTo>
                  <a:pt x="0" y="0"/>
                </a:lnTo>
                <a:close/>
              </a:path>
            </a:pathLst>
          </a:custGeom>
          <a:blipFill>
            <a:blip r:embed="rId5"/>
            <a:stretch>
              <a:fillRect l="0" t="-13568" r="0" b="-1356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387" t="0" r="-10624" b="0"/>
            </a:stretch>
          </a:blipFill>
        </p:spPr>
      </p:sp>
      <p:sp>
        <p:nvSpPr>
          <p:cNvPr name="TextBox 3" id="3"/>
          <p:cNvSpPr txBox="true"/>
          <p:nvPr/>
        </p:nvSpPr>
        <p:spPr>
          <a:xfrm rot="0">
            <a:off x="813178" y="634373"/>
            <a:ext cx="2476798" cy="1028700"/>
          </a:xfrm>
          <a:prstGeom prst="rect">
            <a:avLst/>
          </a:prstGeom>
        </p:spPr>
        <p:txBody>
          <a:bodyPr anchor="t" rtlCol="false" tIns="0" lIns="0" bIns="0" rIns="0">
            <a:spAutoFit/>
          </a:bodyPr>
          <a:lstStyle/>
          <a:p>
            <a:pPr algn="ctr">
              <a:lnSpc>
                <a:spcPts val="7259"/>
              </a:lnSpc>
              <a:spcBef>
                <a:spcPct val="0"/>
              </a:spcBef>
            </a:pPr>
            <a:r>
              <a:rPr lang="en-US" sz="6049" spc="56">
                <a:solidFill>
                  <a:srgbClr val="FEFEFE"/>
                </a:solidFill>
                <a:latin typeface="Times New Roman"/>
              </a:rPr>
              <a:t>Week 6</a:t>
            </a:r>
          </a:p>
        </p:txBody>
      </p:sp>
      <p:sp>
        <p:nvSpPr>
          <p:cNvPr name="TextBox 4" id="4"/>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FEFEFE"/>
                </a:solidFill>
                <a:latin typeface="Times New Roman"/>
              </a:rPr>
              <a:t>19-02 to 23-02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453472" y="4879961"/>
            <a:ext cx="6338252" cy="5407039"/>
          </a:xfrm>
          <a:custGeom>
            <a:avLst/>
            <a:gdLst/>
            <a:ahLst/>
            <a:cxnLst/>
            <a:rect r="r" b="b" t="t" l="l"/>
            <a:pathLst>
              <a:path h="5407039" w="6338252">
                <a:moveTo>
                  <a:pt x="0" y="0"/>
                </a:moveTo>
                <a:lnTo>
                  <a:pt x="6338252" y="0"/>
                </a:lnTo>
                <a:lnTo>
                  <a:pt x="6338252" y="5407039"/>
                </a:lnTo>
                <a:lnTo>
                  <a:pt x="0" y="5407039"/>
                </a:lnTo>
                <a:lnTo>
                  <a:pt x="0" y="0"/>
                </a:lnTo>
                <a:close/>
              </a:path>
            </a:pathLst>
          </a:custGeom>
          <a:blipFill>
            <a:blip r:embed="rId2"/>
            <a:stretch>
              <a:fillRect l="0" t="0" r="0" b="0"/>
            </a:stretch>
          </a:blipFill>
        </p:spPr>
      </p:sp>
      <p:sp>
        <p:nvSpPr>
          <p:cNvPr name="Freeform 3" id="3"/>
          <p:cNvSpPr/>
          <p:nvPr/>
        </p:nvSpPr>
        <p:spPr>
          <a:xfrm flipH="false" flipV="false" rot="0">
            <a:off x="9815512" y="8228135"/>
            <a:ext cx="5221384" cy="2060330"/>
          </a:xfrm>
          <a:custGeom>
            <a:avLst/>
            <a:gdLst/>
            <a:ahLst/>
            <a:cxnLst/>
            <a:rect r="r" b="b" t="t" l="l"/>
            <a:pathLst>
              <a:path h="2060330" w="5221384">
                <a:moveTo>
                  <a:pt x="0" y="0"/>
                </a:moveTo>
                <a:lnTo>
                  <a:pt x="5221384" y="0"/>
                </a:lnTo>
                <a:lnTo>
                  <a:pt x="5221384" y="2060330"/>
                </a:lnTo>
                <a:lnTo>
                  <a:pt x="0" y="2060330"/>
                </a:lnTo>
                <a:lnTo>
                  <a:pt x="0" y="0"/>
                </a:lnTo>
                <a:close/>
              </a:path>
            </a:pathLst>
          </a:custGeom>
          <a:blipFill>
            <a:blip r:embed="rId3"/>
            <a:stretch>
              <a:fillRect l="0" t="0" r="0" b="0"/>
            </a:stretch>
          </a:blipFill>
        </p:spPr>
      </p:sp>
      <p:sp>
        <p:nvSpPr>
          <p:cNvPr name="TextBox 4" id="4"/>
          <p:cNvSpPr txBox="true"/>
          <p:nvPr/>
        </p:nvSpPr>
        <p:spPr>
          <a:xfrm rot="0">
            <a:off x="703027" y="1838856"/>
            <a:ext cx="8552162" cy="2694680"/>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work on task regarding procedure , subquery , logic building task which mentation in document. I have leant about singlestore architecture , Demo: Recognizing Faces Using a SQL Database , SingleStore Architecture Overview and Product Demo , Demo: Recognizing Faces Using a SQL Database ,  Revenue Split Level 1 and learn about mapping and join ,cricket data and explore Singlestore and perform PIVOTE and SPLIT STRING functions , worked on SQL Logic Building which mention in document.</a:t>
            </a:r>
          </a:p>
        </p:txBody>
      </p:sp>
      <p:sp>
        <p:nvSpPr>
          <p:cNvPr name="TextBox 5" id="5"/>
          <p:cNvSpPr txBox="true"/>
          <p:nvPr/>
        </p:nvSpPr>
        <p:spPr>
          <a:xfrm rot="0">
            <a:off x="9815512" y="1419225"/>
            <a:ext cx="8044158" cy="7084894"/>
          </a:xfrm>
          <a:prstGeom prst="rect">
            <a:avLst/>
          </a:prstGeom>
        </p:spPr>
        <p:txBody>
          <a:bodyPr anchor="t" rtlCol="false" tIns="0" lIns="0" bIns="0" rIns="0">
            <a:spAutoFit/>
          </a:bodyPr>
          <a:lstStyle/>
          <a:p>
            <a:pPr algn="l">
              <a:lnSpc>
                <a:spcPts val="1822"/>
              </a:lnSpc>
              <a:spcBef>
                <a:spcPct val="0"/>
              </a:spcBef>
            </a:pPr>
            <a:r>
              <a:rPr lang="en-US" sz="1301">
                <a:solidFill>
                  <a:srgbClr val="000000"/>
                </a:solidFill>
                <a:latin typeface="Canva Sans"/>
              </a:rPr>
              <a:t>-- Create procedure</a:t>
            </a:r>
          </a:p>
          <a:p>
            <a:pPr algn="l">
              <a:lnSpc>
                <a:spcPts val="1822"/>
              </a:lnSpc>
              <a:spcBef>
                <a:spcPct val="0"/>
              </a:spcBef>
            </a:pPr>
            <a:r>
              <a:rPr lang="en-US" sz="1301">
                <a:solidFill>
                  <a:srgbClr val="000000"/>
                </a:solidFill>
                <a:latin typeface="Canva Sans"/>
              </a:rPr>
              <a:t>CREATE PROCEDURE RecommendProductsByCustomer</a:t>
            </a:r>
          </a:p>
          <a:p>
            <a:pPr algn="l">
              <a:lnSpc>
                <a:spcPts val="1822"/>
              </a:lnSpc>
              <a:spcBef>
                <a:spcPct val="0"/>
              </a:spcBef>
            </a:pPr>
            <a:r>
              <a:rPr lang="en-US" sz="1301">
                <a:solidFill>
                  <a:srgbClr val="000000"/>
                </a:solidFill>
                <a:latin typeface="Canva Sans"/>
              </a:rPr>
              <a:t>    @input_customer VARCHAR(50)</a:t>
            </a:r>
          </a:p>
          <a:p>
            <a:pPr algn="l">
              <a:lnSpc>
                <a:spcPts val="1822"/>
              </a:lnSpc>
              <a:spcBef>
                <a:spcPct val="0"/>
              </a:spcBef>
            </a:pPr>
            <a:r>
              <a:rPr lang="en-US" sz="1301">
                <a:solidFill>
                  <a:srgbClr val="000000"/>
                </a:solidFill>
                <a:latin typeface="Canva Sans"/>
              </a:rPr>
              <a:t>AS</a:t>
            </a:r>
          </a:p>
          <a:p>
            <a:pPr algn="l">
              <a:lnSpc>
                <a:spcPts val="1822"/>
              </a:lnSpc>
              <a:spcBef>
                <a:spcPct val="0"/>
              </a:spcBef>
            </a:pPr>
            <a:r>
              <a:rPr lang="en-US" sz="1301">
                <a:solidFill>
                  <a:srgbClr val="000000"/>
                </a:solidFill>
                <a:latin typeface="Canva Sans"/>
              </a:rPr>
              <a:t>BEGIN</a:t>
            </a:r>
          </a:p>
          <a:p>
            <a:pPr algn="l">
              <a:lnSpc>
                <a:spcPts val="1822"/>
              </a:lnSpc>
              <a:spcBef>
                <a:spcPct val="0"/>
              </a:spcBef>
            </a:pPr>
            <a:r>
              <a:rPr lang="en-US" sz="1301">
                <a:solidFill>
                  <a:srgbClr val="000000"/>
                </a:solidFill>
                <a:latin typeface="Canva Sans"/>
              </a:rPr>
              <a:t>    -- Declare variables</a:t>
            </a:r>
          </a:p>
          <a:p>
            <a:pPr algn="l">
              <a:lnSpc>
                <a:spcPts val="1822"/>
              </a:lnSpc>
              <a:spcBef>
                <a:spcPct val="0"/>
              </a:spcBef>
            </a:pPr>
            <a:r>
              <a:rPr lang="en-US" sz="1301">
                <a:solidFill>
                  <a:srgbClr val="000000"/>
                </a:solidFill>
                <a:latin typeface="Canva Sans"/>
              </a:rPr>
              <a:t>    DECLARE @verticals VARCHAR(20);</a:t>
            </a:r>
          </a:p>
          <a:p>
            <a:pPr algn="l">
              <a:lnSpc>
                <a:spcPts val="1822"/>
              </a:lnSpc>
              <a:spcBef>
                <a:spcPct val="0"/>
              </a:spcBef>
            </a:pPr>
            <a:r>
              <a:rPr lang="en-US" sz="1301">
                <a:solidFill>
                  <a:srgbClr val="000000"/>
                </a:solidFill>
                <a:latin typeface="Canva Sans"/>
              </a:rPr>
              <a:t>    DECLARE @service_line VARCHAR(20);</a:t>
            </a:r>
          </a:p>
          <a:p>
            <a:pPr algn="l">
              <a:lnSpc>
                <a:spcPts val="1822"/>
              </a:lnSpc>
              <a:spcBef>
                <a:spcPct val="0"/>
              </a:spcBef>
            </a:pPr>
          </a:p>
          <a:p>
            <a:pPr algn="l">
              <a:lnSpc>
                <a:spcPts val="1822"/>
              </a:lnSpc>
              <a:spcBef>
                <a:spcPct val="0"/>
              </a:spcBef>
            </a:pPr>
            <a:r>
              <a:rPr lang="en-US" sz="1301">
                <a:solidFill>
                  <a:srgbClr val="000000"/>
                </a:solidFill>
                <a:latin typeface="Canva Sans"/>
              </a:rPr>
              <a:t>    -- Select verticals and service_line into variables</a:t>
            </a:r>
          </a:p>
          <a:p>
            <a:pPr algn="l">
              <a:lnSpc>
                <a:spcPts val="1822"/>
              </a:lnSpc>
              <a:spcBef>
                <a:spcPct val="0"/>
              </a:spcBef>
            </a:pPr>
            <a:r>
              <a:rPr lang="en-US" sz="1301">
                <a:solidFill>
                  <a:srgbClr val="000000"/>
                </a:solidFill>
                <a:latin typeface="Canva Sans"/>
              </a:rPr>
              <a:t>    SELECT @verticals = verticals, @service_line = service_line</a:t>
            </a:r>
          </a:p>
          <a:p>
            <a:pPr algn="l">
              <a:lnSpc>
                <a:spcPts val="1822"/>
              </a:lnSpc>
              <a:spcBef>
                <a:spcPct val="0"/>
              </a:spcBef>
            </a:pPr>
            <a:r>
              <a:rPr lang="en-US" sz="1301">
                <a:solidFill>
                  <a:srgbClr val="000000"/>
                </a:solidFill>
                <a:latin typeface="Canva Sans"/>
              </a:rPr>
              <a:t>    FROM recomendation_sys</a:t>
            </a:r>
          </a:p>
          <a:p>
            <a:pPr algn="l">
              <a:lnSpc>
                <a:spcPts val="1822"/>
              </a:lnSpc>
              <a:spcBef>
                <a:spcPct val="0"/>
              </a:spcBef>
            </a:pPr>
            <a:r>
              <a:rPr lang="en-US" sz="1301">
                <a:solidFill>
                  <a:srgbClr val="000000"/>
                </a:solidFill>
                <a:latin typeface="Canva Sans"/>
              </a:rPr>
              <a:t>    WHERE customer = @input_customer;</a:t>
            </a:r>
          </a:p>
          <a:p>
            <a:pPr algn="l">
              <a:lnSpc>
                <a:spcPts val="1822"/>
              </a:lnSpc>
              <a:spcBef>
                <a:spcPct val="0"/>
              </a:spcBef>
            </a:pPr>
          </a:p>
          <a:p>
            <a:pPr algn="l">
              <a:lnSpc>
                <a:spcPts val="1822"/>
              </a:lnSpc>
              <a:spcBef>
                <a:spcPct val="0"/>
              </a:spcBef>
            </a:pPr>
            <a:r>
              <a:rPr lang="en-US" sz="1301">
                <a:solidFill>
                  <a:srgbClr val="000000"/>
                </a:solidFill>
                <a:latin typeface="Canva Sans"/>
              </a:rPr>
              <a:t>    -- Check if customer and vertical/service line exist</a:t>
            </a:r>
          </a:p>
          <a:p>
            <a:pPr algn="l">
              <a:lnSpc>
                <a:spcPts val="1822"/>
              </a:lnSpc>
              <a:spcBef>
                <a:spcPct val="0"/>
              </a:spcBef>
            </a:pPr>
            <a:r>
              <a:rPr lang="en-US" sz="1301">
                <a:solidFill>
                  <a:srgbClr val="000000"/>
                </a:solidFill>
                <a:latin typeface="Canva Sans"/>
              </a:rPr>
              <a:t>    IF (@verticals IS NULL OR @service_line IS NULL)</a:t>
            </a:r>
          </a:p>
          <a:p>
            <a:pPr algn="l">
              <a:lnSpc>
                <a:spcPts val="1822"/>
              </a:lnSpc>
              <a:spcBef>
                <a:spcPct val="0"/>
              </a:spcBef>
            </a:pPr>
            <a:r>
              <a:rPr lang="en-US" sz="1301">
                <a:solidFill>
                  <a:srgbClr val="000000"/>
                </a:solidFill>
                <a:latin typeface="Canva Sans"/>
              </a:rPr>
              <a:t>    BEGIN</a:t>
            </a:r>
          </a:p>
          <a:p>
            <a:pPr algn="l">
              <a:lnSpc>
                <a:spcPts val="1822"/>
              </a:lnSpc>
              <a:spcBef>
                <a:spcPct val="0"/>
              </a:spcBef>
            </a:pPr>
            <a:r>
              <a:rPr lang="en-US" sz="1301">
                <a:solidFill>
                  <a:srgbClr val="000000"/>
                </a:solidFill>
                <a:latin typeface="Canva Sans"/>
              </a:rPr>
              <a:t>        PRINT 'Customer or vertical/service line not found';</a:t>
            </a:r>
          </a:p>
          <a:p>
            <a:pPr algn="l">
              <a:lnSpc>
                <a:spcPts val="1822"/>
              </a:lnSpc>
              <a:spcBef>
                <a:spcPct val="0"/>
              </a:spcBef>
            </a:pPr>
            <a:r>
              <a:rPr lang="en-US" sz="1301">
                <a:solidFill>
                  <a:srgbClr val="000000"/>
                </a:solidFill>
                <a:latin typeface="Canva Sans"/>
              </a:rPr>
              <a:t>        RETURN; -- Exit the procedure</a:t>
            </a:r>
          </a:p>
          <a:p>
            <a:pPr algn="l">
              <a:lnSpc>
                <a:spcPts val="1822"/>
              </a:lnSpc>
              <a:spcBef>
                <a:spcPct val="0"/>
              </a:spcBef>
            </a:pPr>
            <a:r>
              <a:rPr lang="en-US" sz="1301">
                <a:solidFill>
                  <a:srgbClr val="000000"/>
                </a:solidFill>
                <a:latin typeface="Canva Sans"/>
              </a:rPr>
              <a:t>    END;</a:t>
            </a:r>
          </a:p>
          <a:p>
            <a:pPr algn="l">
              <a:lnSpc>
                <a:spcPts val="1822"/>
              </a:lnSpc>
              <a:spcBef>
                <a:spcPct val="0"/>
              </a:spcBef>
            </a:pPr>
          </a:p>
          <a:p>
            <a:pPr algn="l">
              <a:lnSpc>
                <a:spcPts val="1822"/>
              </a:lnSpc>
              <a:spcBef>
                <a:spcPct val="0"/>
              </a:spcBef>
            </a:pPr>
          </a:p>
          <a:p>
            <a:pPr algn="l">
              <a:lnSpc>
                <a:spcPts val="1822"/>
              </a:lnSpc>
              <a:spcBef>
                <a:spcPct val="0"/>
              </a:spcBef>
            </a:pPr>
            <a:r>
              <a:rPr lang="en-US" sz="1301">
                <a:solidFill>
                  <a:srgbClr val="000000"/>
                </a:solidFill>
                <a:latin typeface="Canva Sans"/>
              </a:rPr>
              <a:t> SELECT distinct(product) FROM recomendation_sys WHERE product NOT IN </a:t>
            </a:r>
          </a:p>
          <a:p>
            <a:pPr algn="l">
              <a:lnSpc>
                <a:spcPts val="1822"/>
              </a:lnSpc>
              <a:spcBef>
                <a:spcPct val="0"/>
              </a:spcBef>
            </a:pPr>
            <a:r>
              <a:rPr lang="en-US" sz="1301">
                <a:solidFill>
                  <a:srgbClr val="000000"/>
                </a:solidFill>
                <a:latin typeface="Canva Sans"/>
              </a:rPr>
              <a:t> (SELECT product FROM recomendation_sys WHERE customer = @input_customer) AND </a:t>
            </a:r>
          </a:p>
          <a:p>
            <a:pPr algn="l">
              <a:lnSpc>
                <a:spcPts val="1822"/>
              </a:lnSpc>
              <a:spcBef>
                <a:spcPct val="0"/>
              </a:spcBef>
            </a:pPr>
            <a:r>
              <a:rPr lang="en-US" sz="1301">
                <a:solidFill>
                  <a:srgbClr val="000000"/>
                </a:solidFill>
                <a:latin typeface="Canva Sans"/>
              </a:rPr>
              <a:t> verticals IN (SELECT verticals FROM recomendation_sys WHERE customer = @input_customer) AND </a:t>
            </a:r>
          </a:p>
          <a:p>
            <a:pPr algn="l">
              <a:lnSpc>
                <a:spcPts val="1822"/>
              </a:lnSpc>
              <a:spcBef>
                <a:spcPct val="0"/>
              </a:spcBef>
            </a:pPr>
            <a:r>
              <a:rPr lang="en-US" sz="1301">
                <a:solidFill>
                  <a:srgbClr val="000000"/>
                </a:solidFill>
                <a:latin typeface="Canva Sans"/>
              </a:rPr>
              <a:t> service_line IN (SELECT service_line FROM recomendation_sys WHERE customer = @input_customer)</a:t>
            </a:r>
          </a:p>
          <a:p>
            <a:pPr algn="l">
              <a:lnSpc>
                <a:spcPts val="1822"/>
              </a:lnSpc>
              <a:spcBef>
                <a:spcPct val="0"/>
              </a:spcBef>
            </a:pPr>
            <a:r>
              <a:rPr lang="en-US" sz="1301">
                <a:solidFill>
                  <a:srgbClr val="000000"/>
                </a:solidFill>
                <a:latin typeface="Canva Sans"/>
              </a:rPr>
              <a:t> END</a:t>
            </a:r>
          </a:p>
          <a:p>
            <a:pPr algn="l">
              <a:lnSpc>
                <a:spcPts val="1822"/>
              </a:lnSpc>
              <a:spcBef>
                <a:spcPct val="0"/>
              </a:spcBef>
            </a:pPr>
            <a:r>
              <a:rPr lang="en-US" sz="1301">
                <a:solidFill>
                  <a:srgbClr val="000000"/>
                </a:solidFill>
                <a:latin typeface="Canva Sans"/>
              </a:rPr>
              <a:t>GO</a:t>
            </a:r>
          </a:p>
          <a:p>
            <a:pPr algn="l">
              <a:lnSpc>
                <a:spcPts val="1822"/>
              </a:lnSpc>
              <a:spcBef>
                <a:spcPct val="0"/>
              </a:spcBef>
            </a:pPr>
          </a:p>
          <a:p>
            <a:pPr algn="l">
              <a:lnSpc>
                <a:spcPts val="1822"/>
              </a:lnSpc>
              <a:spcBef>
                <a:spcPct val="0"/>
              </a:spcBef>
            </a:pPr>
            <a:r>
              <a:rPr lang="en-US" sz="1301">
                <a:solidFill>
                  <a:srgbClr val="000000"/>
                </a:solidFill>
                <a:latin typeface="Canva Sans"/>
              </a:rPr>
              <a:t>EXEC RecommendProductsByCustomer @input_customer = 'nike';</a:t>
            </a:r>
          </a:p>
          <a:p>
            <a:pPr algn="l">
              <a:lnSpc>
                <a:spcPts val="182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797485" y="6209854"/>
            <a:ext cx="10819002" cy="3743771"/>
          </a:xfrm>
          <a:custGeom>
            <a:avLst/>
            <a:gdLst/>
            <a:ahLst/>
            <a:cxnLst/>
            <a:rect r="r" b="b" t="t" l="l"/>
            <a:pathLst>
              <a:path h="3743771" w="10819002">
                <a:moveTo>
                  <a:pt x="0" y="0"/>
                </a:moveTo>
                <a:lnTo>
                  <a:pt x="10819003" y="0"/>
                </a:lnTo>
                <a:lnTo>
                  <a:pt x="10819003" y="3743771"/>
                </a:lnTo>
                <a:lnTo>
                  <a:pt x="0" y="3743771"/>
                </a:lnTo>
                <a:lnTo>
                  <a:pt x="0" y="0"/>
                </a:lnTo>
                <a:close/>
              </a:path>
            </a:pathLst>
          </a:custGeom>
          <a:blipFill>
            <a:blip r:embed="rId2"/>
            <a:stretch>
              <a:fillRect l="0" t="0" r="0" b="0"/>
            </a:stretch>
          </a:blipFill>
        </p:spPr>
      </p:sp>
      <p:sp>
        <p:nvSpPr>
          <p:cNvPr name="Freeform 3" id="3"/>
          <p:cNvSpPr/>
          <p:nvPr/>
        </p:nvSpPr>
        <p:spPr>
          <a:xfrm flipH="false" flipV="false" rot="0">
            <a:off x="721300" y="1028700"/>
            <a:ext cx="8578439" cy="5010174"/>
          </a:xfrm>
          <a:custGeom>
            <a:avLst/>
            <a:gdLst/>
            <a:ahLst/>
            <a:cxnLst/>
            <a:rect r="r" b="b" t="t" l="l"/>
            <a:pathLst>
              <a:path h="5010174" w="8578439">
                <a:moveTo>
                  <a:pt x="0" y="0"/>
                </a:moveTo>
                <a:lnTo>
                  <a:pt x="8578439" y="0"/>
                </a:lnTo>
                <a:lnTo>
                  <a:pt x="8578439" y="5010174"/>
                </a:lnTo>
                <a:lnTo>
                  <a:pt x="0" y="5010174"/>
                </a:lnTo>
                <a:lnTo>
                  <a:pt x="0" y="0"/>
                </a:lnTo>
                <a:close/>
              </a:path>
            </a:pathLst>
          </a:custGeom>
          <a:blipFill>
            <a:blip r:embed="rId3"/>
            <a:stretch>
              <a:fillRect l="0" t="0" r="0" b="0"/>
            </a:stretch>
          </a:blipFill>
        </p:spPr>
      </p:sp>
      <p:sp>
        <p:nvSpPr>
          <p:cNvPr name="Freeform 4" id="4"/>
          <p:cNvSpPr/>
          <p:nvPr/>
        </p:nvSpPr>
        <p:spPr>
          <a:xfrm flipH="false" flipV="false" rot="0">
            <a:off x="9944046" y="1028700"/>
            <a:ext cx="6722094" cy="4920001"/>
          </a:xfrm>
          <a:custGeom>
            <a:avLst/>
            <a:gdLst/>
            <a:ahLst/>
            <a:cxnLst/>
            <a:rect r="r" b="b" t="t" l="l"/>
            <a:pathLst>
              <a:path h="4920001" w="6722094">
                <a:moveTo>
                  <a:pt x="0" y="0"/>
                </a:moveTo>
                <a:lnTo>
                  <a:pt x="6722093" y="0"/>
                </a:lnTo>
                <a:lnTo>
                  <a:pt x="6722093" y="4920001"/>
                </a:lnTo>
                <a:lnTo>
                  <a:pt x="0" y="4920001"/>
                </a:lnTo>
                <a:lnTo>
                  <a:pt x="0" y="0"/>
                </a:lnTo>
                <a:close/>
              </a:path>
            </a:pathLst>
          </a:custGeom>
          <a:blipFill>
            <a:blip r:embed="rId4"/>
            <a:stretch>
              <a:fillRect l="0" t="0" r="0" b="0"/>
            </a:stretch>
          </a:blipFill>
        </p:spPr>
      </p:sp>
      <p:sp>
        <p:nvSpPr>
          <p:cNvPr name="Freeform 5" id="5"/>
          <p:cNvSpPr/>
          <p:nvPr/>
        </p:nvSpPr>
        <p:spPr>
          <a:xfrm flipH="false" flipV="false" rot="0">
            <a:off x="721300" y="6484248"/>
            <a:ext cx="5940090" cy="2774052"/>
          </a:xfrm>
          <a:custGeom>
            <a:avLst/>
            <a:gdLst/>
            <a:ahLst/>
            <a:cxnLst/>
            <a:rect r="r" b="b" t="t" l="l"/>
            <a:pathLst>
              <a:path h="2774052" w="5940090">
                <a:moveTo>
                  <a:pt x="0" y="0"/>
                </a:moveTo>
                <a:lnTo>
                  <a:pt x="5940090" y="0"/>
                </a:lnTo>
                <a:lnTo>
                  <a:pt x="5940090" y="2774052"/>
                </a:lnTo>
                <a:lnTo>
                  <a:pt x="0" y="2774052"/>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029" t="0" r="-651" b="0"/>
            </a:stretch>
          </a:blipFill>
        </p:spPr>
      </p:sp>
      <p:sp>
        <p:nvSpPr>
          <p:cNvPr name="TextBox 3" id="3"/>
          <p:cNvSpPr txBox="true"/>
          <p:nvPr/>
        </p:nvSpPr>
        <p:spPr>
          <a:xfrm rot="0">
            <a:off x="813178" y="634373"/>
            <a:ext cx="2476798" cy="1028700"/>
          </a:xfrm>
          <a:prstGeom prst="rect">
            <a:avLst/>
          </a:prstGeom>
        </p:spPr>
        <p:txBody>
          <a:bodyPr anchor="t" rtlCol="false" tIns="0" lIns="0" bIns="0" rIns="0">
            <a:spAutoFit/>
          </a:bodyPr>
          <a:lstStyle/>
          <a:p>
            <a:pPr algn="ctr">
              <a:lnSpc>
                <a:spcPts val="7259"/>
              </a:lnSpc>
              <a:spcBef>
                <a:spcPct val="0"/>
              </a:spcBef>
            </a:pPr>
            <a:r>
              <a:rPr lang="en-US" sz="6049" spc="56">
                <a:solidFill>
                  <a:srgbClr val="FEFEFE"/>
                </a:solidFill>
                <a:latin typeface="Times New Roman"/>
              </a:rPr>
              <a:t>Week 7</a:t>
            </a:r>
          </a:p>
        </p:txBody>
      </p:sp>
      <p:sp>
        <p:nvSpPr>
          <p:cNvPr name="TextBox 4" id="4"/>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FEFEFE"/>
                </a:solidFill>
                <a:latin typeface="Times New Roman"/>
              </a:rPr>
              <a:t>26-02 to 01-03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848763" y="312797"/>
            <a:ext cx="6410537" cy="4335183"/>
          </a:xfrm>
          <a:custGeom>
            <a:avLst/>
            <a:gdLst/>
            <a:ahLst/>
            <a:cxnLst/>
            <a:rect r="r" b="b" t="t" l="l"/>
            <a:pathLst>
              <a:path h="4335183" w="6410537">
                <a:moveTo>
                  <a:pt x="0" y="0"/>
                </a:moveTo>
                <a:lnTo>
                  <a:pt x="6410537" y="0"/>
                </a:lnTo>
                <a:lnTo>
                  <a:pt x="6410537" y="4335183"/>
                </a:lnTo>
                <a:lnTo>
                  <a:pt x="0" y="4335183"/>
                </a:lnTo>
                <a:lnTo>
                  <a:pt x="0" y="0"/>
                </a:lnTo>
                <a:close/>
              </a:path>
            </a:pathLst>
          </a:custGeom>
          <a:blipFill>
            <a:blip r:embed="rId2"/>
            <a:stretch>
              <a:fillRect l="0" t="0" r="0" b="0"/>
            </a:stretch>
          </a:blipFill>
        </p:spPr>
      </p:sp>
      <p:sp>
        <p:nvSpPr>
          <p:cNvPr name="Freeform 3" id="3"/>
          <p:cNvSpPr/>
          <p:nvPr/>
        </p:nvSpPr>
        <p:spPr>
          <a:xfrm flipH="false" flipV="false" rot="0">
            <a:off x="9380072" y="4902111"/>
            <a:ext cx="7879228" cy="4356189"/>
          </a:xfrm>
          <a:custGeom>
            <a:avLst/>
            <a:gdLst/>
            <a:ahLst/>
            <a:cxnLst/>
            <a:rect r="r" b="b" t="t" l="l"/>
            <a:pathLst>
              <a:path h="4356189" w="7879228">
                <a:moveTo>
                  <a:pt x="0" y="0"/>
                </a:moveTo>
                <a:lnTo>
                  <a:pt x="7879228" y="0"/>
                </a:lnTo>
                <a:lnTo>
                  <a:pt x="7879228" y="4356189"/>
                </a:lnTo>
                <a:lnTo>
                  <a:pt x="0" y="4356189"/>
                </a:lnTo>
                <a:lnTo>
                  <a:pt x="0" y="0"/>
                </a:lnTo>
                <a:close/>
              </a:path>
            </a:pathLst>
          </a:custGeom>
          <a:blipFill>
            <a:blip r:embed="rId3"/>
            <a:stretch>
              <a:fillRect l="0" t="0" r="0" b="0"/>
            </a:stretch>
          </a:blipFill>
        </p:spPr>
      </p:sp>
      <p:sp>
        <p:nvSpPr>
          <p:cNvPr name="Freeform 4" id="4"/>
          <p:cNvSpPr/>
          <p:nvPr/>
        </p:nvSpPr>
        <p:spPr>
          <a:xfrm flipH="false" flipV="false" rot="0">
            <a:off x="703027" y="3967591"/>
            <a:ext cx="7820418" cy="3481189"/>
          </a:xfrm>
          <a:custGeom>
            <a:avLst/>
            <a:gdLst/>
            <a:ahLst/>
            <a:cxnLst/>
            <a:rect r="r" b="b" t="t" l="l"/>
            <a:pathLst>
              <a:path h="3481189" w="7820418">
                <a:moveTo>
                  <a:pt x="0" y="0"/>
                </a:moveTo>
                <a:lnTo>
                  <a:pt x="7820419" y="0"/>
                </a:lnTo>
                <a:lnTo>
                  <a:pt x="7820419" y="3481189"/>
                </a:lnTo>
                <a:lnTo>
                  <a:pt x="0" y="3481189"/>
                </a:lnTo>
                <a:lnTo>
                  <a:pt x="0" y="0"/>
                </a:lnTo>
                <a:close/>
              </a:path>
            </a:pathLst>
          </a:custGeom>
          <a:blipFill>
            <a:blip r:embed="rId4"/>
            <a:stretch>
              <a:fillRect l="0" t="0" r="0" b="0"/>
            </a:stretch>
          </a:blipFill>
        </p:spPr>
      </p:sp>
      <p:sp>
        <p:nvSpPr>
          <p:cNvPr name="TextBox 5" id="5"/>
          <p:cNvSpPr txBox="true"/>
          <p:nvPr/>
        </p:nvSpPr>
        <p:spPr>
          <a:xfrm rot="0">
            <a:off x="703027" y="1838856"/>
            <a:ext cx="8552162" cy="1680183"/>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worked on SQL Logic Building sequence data and advance windows functions example , Revenue Split Level 2 task. , Revenue Split Level 1 and 2 task dynamic approach and Team Hierarchy split data , Transection and Account SCD Data , Bank DATA population. Generate DATA of bank CR/DR details.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28394" y="531294"/>
            <a:ext cx="4829915" cy="2759951"/>
          </a:xfrm>
          <a:custGeom>
            <a:avLst/>
            <a:gdLst/>
            <a:ahLst/>
            <a:cxnLst/>
            <a:rect r="r" b="b" t="t" l="l"/>
            <a:pathLst>
              <a:path h="2759951" w="4829915">
                <a:moveTo>
                  <a:pt x="0" y="0"/>
                </a:moveTo>
                <a:lnTo>
                  <a:pt x="4829914" y="0"/>
                </a:lnTo>
                <a:lnTo>
                  <a:pt x="4829914" y="2759951"/>
                </a:lnTo>
                <a:lnTo>
                  <a:pt x="0" y="2759951"/>
                </a:lnTo>
                <a:lnTo>
                  <a:pt x="0" y="0"/>
                </a:lnTo>
                <a:close/>
              </a:path>
            </a:pathLst>
          </a:custGeom>
          <a:blipFill>
            <a:blip r:embed="rId2"/>
            <a:stretch>
              <a:fillRect l="0" t="0" r="0" b="0"/>
            </a:stretch>
          </a:blipFill>
        </p:spPr>
      </p:sp>
      <p:sp>
        <p:nvSpPr>
          <p:cNvPr name="Freeform 3" id="3"/>
          <p:cNvSpPr/>
          <p:nvPr/>
        </p:nvSpPr>
        <p:spPr>
          <a:xfrm flipH="false" flipV="false" rot="0">
            <a:off x="6585326" y="531294"/>
            <a:ext cx="10673974" cy="2269952"/>
          </a:xfrm>
          <a:custGeom>
            <a:avLst/>
            <a:gdLst/>
            <a:ahLst/>
            <a:cxnLst/>
            <a:rect r="r" b="b" t="t" l="l"/>
            <a:pathLst>
              <a:path h="2269952" w="10673974">
                <a:moveTo>
                  <a:pt x="0" y="0"/>
                </a:moveTo>
                <a:lnTo>
                  <a:pt x="10673974" y="0"/>
                </a:lnTo>
                <a:lnTo>
                  <a:pt x="10673974" y="2269952"/>
                </a:lnTo>
                <a:lnTo>
                  <a:pt x="0" y="2269952"/>
                </a:lnTo>
                <a:lnTo>
                  <a:pt x="0" y="0"/>
                </a:lnTo>
                <a:close/>
              </a:path>
            </a:pathLst>
          </a:custGeom>
          <a:blipFill>
            <a:blip r:embed="rId3"/>
            <a:stretch>
              <a:fillRect l="0" t="0" r="0" b="0"/>
            </a:stretch>
          </a:blipFill>
        </p:spPr>
      </p:sp>
      <p:sp>
        <p:nvSpPr>
          <p:cNvPr name="Freeform 4" id="4"/>
          <p:cNvSpPr/>
          <p:nvPr/>
        </p:nvSpPr>
        <p:spPr>
          <a:xfrm flipH="false" flipV="false" rot="0">
            <a:off x="9601720" y="3494026"/>
            <a:ext cx="7068772" cy="3465706"/>
          </a:xfrm>
          <a:custGeom>
            <a:avLst/>
            <a:gdLst/>
            <a:ahLst/>
            <a:cxnLst/>
            <a:rect r="r" b="b" t="t" l="l"/>
            <a:pathLst>
              <a:path h="3465706" w="7068772">
                <a:moveTo>
                  <a:pt x="0" y="0"/>
                </a:moveTo>
                <a:lnTo>
                  <a:pt x="7068772" y="0"/>
                </a:lnTo>
                <a:lnTo>
                  <a:pt x="7068772" y="3465706"/>
                </a:lnTo>
                <a:lnTo>
                  <a:pt x="0" y="3465706"/>
                </a:lnTo>
                <a:lnTo>
                  <a:pt x="0" y="0"/>
                </a:lnTo>
                <a:close/>
              </a:path>
            </a:pathLst>
          </a:custGeom>
          <a:blipFill>
            <a:blip r:embed="rId4"/>
            <a:stretch>
              <a:fillRect l="0" t="0" r="0" b="0"/>
            </a:stretch>
          </a:blipFill>
        </p:spPr>
      </p:sp>
      <p:sp>
        <p:nvSpPr>
          <p:cNvPr name="Freeform 5" id="5"/>
          <p:cNvSpPr/>
          <p:nvPr/>
        </p:nvSpPr>
        <p:spPr>
          <a:xfrm flipH="false" flipV="false" rot="0">
            <a:off x="9709776" y="7561616"/>
            <a:ext cx="6852661" cy="2208890"/>
          </a:xfrm>
          <a:custGeom>
            <a:avLst/>
            <a:gdLst/>
            <a:ahLst/>
            <a:cxnLst/>
            <a:rect r="r" b="b" t="t" l="l"/>
            <a:pathLst>
              <a:path h="2208890" w="6852661">
                <a:moveTo>
                  <a:pt x="0" y="0"/>
                </a:moveTo>
                <a:lnTo>
                  <a:pt x="6852660" y="0"/>
                </a:lnTo>
                <a:lnTo>
                  <a:pt x="6852660" y="2208890"/>
                </a:lnTo>
                <a:lnTo>
                  <a:pt x="0" y="2208890"/>
                </a:lnTo>
                <a:lnTo>
                  <a:pt x="0" y="0"/>
                </a:lnTo>
                <a:close/>
              </a:path>
            </a:pathLst>
          </a:custGeom>
          <a:blipFill>
            <a:blip r:embed="rId5"/>
            <a:stretch>
              <a:fillRect l="0" t="0" r="0" b="0"/>
            </a:stretch>
          </a:blipFill>
        </p:spPr>
      </p:sp>
      <p:sp>
        <p:nvSpPr>
          <p:cNvPr name="TextBox 6" id="6"/>
          <p:cNvSpPr txBox="true"/>
          <p:nvPr/>
        </p:nvSpPr>
        <p:spPr>
          <a:xfrm rot="0">
            <a:off x="629467" y="3474976"/>
            <a:ext cx="8276047" cy="6153162"/>
          </a:xfrm>
          <a:prstGeom prst="rect">
            <a:avLst/>
          </a:prstGeom>
        </p:spPr>
        <p:txBody>
          <a:bodyPr anchor="t" rtlCol="false" tIns="0" lIns="0" bIns="0" rIns="0">
            <a:spAutoFit/>
          </a:bodyPr>
          <a:lstStyle/>
          <a:p>
            <a:pPr algn="l">
              <a:lnSpc>
                <a:spcPts val="2099"/>
              </a:lnSpc>
              <a:spcBef>
                <a:spcPct val="0"/>
              </a:spcBef>
            </a:pPr>
            <a:r>
              <a:rPr lang="en-US" sz="1499">
                <a:solidFill>
                  <a:srgbClr val="000000"/>
                </a:solidFill>
                <a:latin typeface="Canva Sans"/>
              </a:rPr>
              <a:t>DECLARE @counter_tr INT = 1</a:t>
            </a:r>
          </a:p>
          <a:p>
            <a:pPr algn="l">
              <a:lnSpc>
                <a:spcPts val="2099"/>
              </a:lnSpc>
              <a:spcBef>
                <a:spcPct val="0"/>
              </a:spcBef>
            </a:pPr>
          </a:p>
          <a:p>
            <a:pPr algn="l">
              <a:lnSpc>
                <a:spcPts val="2099"/>
              </a:lnSpc>
              <a:spcBef>
                <a:spcPct val="0"/>
              </a:spcBef>
            </a:pPr>
            <a:r>
              <a:rPr lang="en-US" sz="1499">
                <a:solidFill>
                  <a:srgbClr val="000000"/>
                </a:solidFill>
                <a:latin typeface="Canva Sans"/>
              </a:rPr>
              <a:t>WHILE @counter_tr &lt;= </a:t>
            </a:r>
            <a:r>
              <a:rPr lang="en-US" sz="1499">
                <a:solidFill>
                  <a:srgbClr val="FF0000"/>
                </a:solidFill>
                <a:latin typeface="Canva Sans Bold"/>
              </a:rPr>
              <a:t>10000</a:t>
            </a:r>
          </a:p>
          <a:p>
            <a:pPr algn="l">
              <a:lnSpc>
                <a:spcPts val="2099"/>
              </a:lnSpc>
              <a:spcBef>
                <a:spcPct val="0"/>
              </a:spcBef>
            </a:pPr>
            <a:r>
              <a:rPr lang="en-US" sz="1499">
                <a:solidFill>
                  <a:srgbClr val="000000"/>
                </a:solidFill>
                <a:latin typeface="Canva Sans"/>
              </a:rPr>
              <a:t>BEGIN</a:t>
            </a:r>
          </a:p>
          <a:p>
            <a:pPr algn="l">
              <a:lnSpc>
                <a:spcPts val="2099"/>
              </a:lnSpc>
              <a:spcBef>
                <a:spcPct val="0"/>
              </a:spcBef>
            </a:pPr>
            <a:r>
              <a:rPr lang="en-US" sz="1499">
                <a:solidFill>
                  <a:srgbClr val="000000"/>
                </a:solidFill>
                <a:latin typeface="Canva Sans"/>
              </a:rPr>
              <a:t>    DECLARE @A_ID_tr BIGINT = (SELECT TOP 1 A_ID FROM DIM_ACCOUNT ORDER BY NEWID())</a:t>
            </a:r>
          </a:p>
          <a:p>
            <a:pPr algn="l">
              <a:lnSpc>
                <a:spcPts val="2099"/>
              </a:lnSpc>
              <a:spcBef>
                <a:spcPct val="0"/>
              </a:spcBef>
            </a:pPr>
            <a:r>
              <a:rPr lang="en-US" sz="1499">
                <a:solidFill>
                  <a:srgbClr val="000000"/>
                </a:solidFill>
                <a:latin typeface="Canva Sans"/>
              </a:rPr>
              <a:t>    DECLARE @CUSTOMER_CODE_tr BIGINT = (SELECT TOP 1 CUSTOMER_CODE FROM DIM_ACCOUNT WHERE A_ID = @A_ID_tr)</a:t>
            </a:r>
          </a:p>
          <a:p>
            <a:pPr algn="l">
              <a:lnSpc>
                <a:spcPts val="2099"/>
              </a:lnSpc>
              <a:spcBef>
                <a:spcPct val="0"/>
              </a:spcBef>
            </a:pPr>
            <a:r>
              <a:rPr lang="en-US" sz="1499">
                <a:solidFill>
                  <a:srgbClr val="000000"/>
                </a:solidFill>
                <a:latin typeface="Canva Sans"/>
              </a:rPr>
              <a:t>    DECLARE @TRANSACTION_ID_tr INT = ABS(CHECKSUM(NEWID())) % 900000000 + 100000000 </a:t>
            </a:r>
          </a:p>
          <a:p>
            <a:pPr algn="l">
              <a:lnSpc>
                <a:spcPts val="2099"/>
              </a:lnSpc>
              <a:spcBef>
                <a:spcPct val="0"/>
              </a:spcBef>
            </a:pPr>
            <a:r>
              <a:rPr lang="en-US" sz="1499">
                <a:solidFill>
                  <a:srgbClr val="000000"/>
                </a:solidFill>
                <a:latin typeface="Canva Sans"/>
              </a:rPr>
              <a:t> DECLARE @TRANSACTION_DATE_ID_tr INT =</a:t>
            </a:r>
          </a:p>
          <a:p>
            <a:pPr algn="l">
              <a:lnSpc>
                <a:spcPts val="2099"/>
              </a:lnSpc>
              <a:spcBef>
                <a:spcPct val="0"/>
              </a:spcBef>
            </a:pPr>
            <a:r>
              <a:rPr lang="en-US" sz="1499">
                <a:solidFill>
                  <a:srgbClr val="000000"/>
                </a:solidFill>
                <a:latin typeface="Canva Sans"/>
              </a:rPr>
              <a:t>  YEAR(DATEADD(DAY, -CAST(RAND() * 365 as INT), GETDATE())) * 10000 +</a:t>
            </a:r>
          </a:p>
          <a:p>
            <a:pPr algn="l">
              <a:lnSpc>
                <a:spcPts val="2099"/>
              </a:lnSpc>
              <a:spcBef>
                <a:spcPct val="0"/>
              </a:spcBef>
            </a:pPr>
            <a:r>
              <a:rPr lang="en-US" sz="1499">
                <a:solidFill>
                  <a:srgbClr val="000000"/>
                </a:solidFill>
                <a:latin typeface="Canva Sans"/>
              </a:rPr>
              <a:t>  MONTH(DATEADD(DAY, -CAST(RAND() * 365 as INT), GETDATE())) * 100 +</a:t>
            </a:r>
          </a:p>
          <a:p>
            <a:pPr algn="l">
              <a:lnSpc>
                <a:spcPts val="2099"/>
              </a:lnSpc>
              <a:spcBef>
                <a:spcPct val="0"/>
              </a:spcBef>
            </a:pPr>
            <a:r>
              <a:rPr lang="en-US" sz="1499">
                <a:solidFill>
                  <a:srgbClr val="000000"/>
                </a:solidFill>
                <a:latin typeface="Canva Sans"/>
              </a:rPr>
              <a:t>  DAY(DATEADD(DAY, -CAST(RAND() * 365 as INT), GETDATE()))</a:t>
            </a:r>
          </a:p>
          <a:p>
            <a:pPr algn="l">
              <a:lnSpc>
                <a:spcPts val="2099"/>
              </a:lnSpc>
              <a:spcBef>
                <a:spcPct val="0"/>
              </a:spcBef>
            </a:pPr>
            <a:r>
              <a:rPr lang="en-US" sz="1499">
                <a:solidFill>
                  <a:srgbClr val="000000"/>
                </a:solidFill>
                <a:latin typeface="Canva Sans"/>
              </a:rPr>
              <a:t>    DECLARE @TRANSACTION_TYPE_ID_tr INT = ABS(CHECKSUM(NEWID())) % 2 + 1 </a:t>
            </a:r>
          </a:p>
          <a:p>
            <a:pPr algn="l">
              <a:lnSpc>
                <a:spcPts val="2099"/>
              </a:lnSpc>
              <a:spcBef>
                <a:spcPct val="0"/>
              </a:spcBef>
            </a:pPr>
            <a:r>
              <a:rPr lang="en-US" sz="1499">
                <a:solidFill>
                  <a:srgbClr val="000000"/>
                </a:solidFill>
                <a:latin typeface="Canva Sans"/>
              </a:rPr>
              <a:t>    DECLARE @TRANSACTION_AMOUNT_tr FLOAT = ROUND(RAND() * 10000, 2)</a:t>
            </a:r>
          </a:p>
          <a:p>
            <a:pPr algn="l">
              <a:lnSpc>
                <a:spcPts val="2099"/>
              </a:lnSpc>
              <a:spcBef>
                <a:spcPct val="0"/>
              </a:spcBef>
            </a:pPr>
          </a:p>
          <a:p>
            <a:pPr algn="l">
              <a:lnSpc>
                <a:spcPts val="2099"/>
              </a:lnSpc>
              <a:spcBef>
                <a:spcPct val="0"/>
              </a:spcBef>
            </a:pPr>
            <a:r>
              <a:rPr lang="en-US" sz="1499">
                <a:solidFill>
                  <a:srgbClr val="000000"/>
                </a:solidFill>
                <a:latin typeface="Canva Sans"/>
              </a:rPr>
              <a:t>    INSERT INTO SRC_TRAN (A_ID, CUSTOMER_CODE, TRANSACTIOIN_ID, TRANSACTIOIN_DATE_ID, TRANSACTIOIN_TYPE_ID, TRANSACTIOIN_AMOUNT)</a:t>
            </a:r>
          </a:p>
          <a:p>
            <a:pPr algn="l">
              <a:lnSpc>
                <a:spcPts val="2099"/>
              </a:lnSpc>
              <a:spcBef>
                <a:spcPct val="0"/>
              </a:spcBef>
            </a:pPr>
            <a:r>
              <a:rPr lang="en-US" sz="1499">
                <a:solidFill>
                  <a:srgbClr val="000000"/>
                </a:solidFill>
                <a:latin typeface="Canva Sans"/>
              </a:rPr>
              <a:t>    VALUES (@A_ID_tr, @CUSTOMER_CODE_tr, @TRANSACTION_ID_tr, @TRANSACTION_DATE_ID_tr, @TRANSACTION_TYPE_ID_tr, @TRANSACTION_AMOUNT_tr)</a:t>
            </a:r>
          </a:p>
          <a:p>
            <a:pPr algn="l">
              <a:lnSpc>
                <a:spcPts val="2099"/>
              </a:lnSpc>
              <a:spcBef>
                <a:spcPct val="0"/>
              </a:spcBef>
            </a:pPr>
          </a:p>
          <a:p>
            <a:pPr algn="l">
              <a:lnSpc>
                <a:spcPts val="2099"/>
              </a:lnSpc>
              <a:spcBef>
                <a:spcPct val="0"/>
              </a:spcBef>
            </a:pPr>
            <a:r>
              <a:rPr lang="en-US" sz="1499">
                <a:solidFill>
                  <a:srgbClr val="000000"/>
                </a:solidFill>
                <a:latin typeface="Canva Sans"/>
              </a:rPr>
              <a:t>    SET @counter_tr = @counter_tr + 1</a:t>
            </a:r>
          </a:p>
          <a:p>
            <a:pPr algn="l">
              <a:lnSpc>
                <a:spcPts val="2099"/>
              </a:lnSpc>
              <a:spcBef>
                <a:spcPct val="0"/>
              </a:spcBef>
            </a:pPr>
            <a:r>
              <a:rPr lang="en-US" sz="1499">
                <a:solidFill>
                  <a:srgbClr val="000000"/>
                </a:solidFill>
                <a:latin typeface="Canva Sans"/>
              </a:rPr>
              <a:t>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8342614" y="2027900"/>
            <a:ext cx="1898560" cy="1304496"/>
          </a:xfrm>
          <a:prstGeom prst="line">
            <a:avLst/>
          </a:prstGeom>
          <a:ln cap="flat" w="28575">
            <a:solidFill>
              <a:srgbClr val="F8F8F8"/>
            </a:solidFill>
            <a:prstDash val="solid"/>
            <a:headEnd type="none" len="sm" w="sm"/>
            <a:tailEnd type="none" len="sm" w="sm"/>
          </a:ln>
        </p:spPr>
      </p:sp>
      <p:sp>
        <p:nvSpPr>
          <p:cNvPr name="AutoShape 3" id="3"/>
          <p:cNvSpPr/>
          <p:nvPr/>
        </p:nvSpPr>
        <p:spPr>
          <a:xfrm flipH="true" flipV="true">
            <a:off x="8345374" y="3226934"/>
            <a:ext cx="1893040" cy="1312494"/>
          </a:xfrm>
          <a:prstGeom prst="line">
            <a:avLst/>
          </a:prstGeom>
          <a:ln cap="flat" w="28575">
            <a:solidFill>
              <a:srgbClr val="F8F8F8"/>
            </a:solidFill>
            <a:prstDash val="solid"/>
            <a:headEnd type="none" len="sm" w="sm"/>
            <a:tailEnd type="none" len="sm" w="sm"/>
          </a:ln>
        </p:spPr>
      </p:sp>
      <p:sp>
        <p:nvSpPr>
          <p:cNvPr name="AutoShape 4" id="4"/>
          <p:cNvSpPr/>
          <p:nvPr/>
        </p:nvSpPr>
        <p:spPr>
          <a:xfrm flipV="true">
            <a:off x="7587497" y="2797674"/>
            <a:ext cx="2635124" cy="563602"/>
          </a:xfrm>
          <a:prstGeom prst="line">
            <a:avLst/>
          </a:prstGeom>
          <a:ln cap="flat" w="28575">
            <a:solidFill>
              <a:srgbClr val="F8F8F8"/>
            </a:solidFill>
            <a:prstDash val="solid"/>
            <a:headEnd type="none" len="sm" w="sm"/>
            <a:tailEnd type="none" len="sm" w="sm"/>
          </a:ln>
        </p:spPr>
      </p:sp>
      <p:sp>
        <p:nvSpPr>
          <p:cNvPr name="AutoShape 5" id="5"/>
          <p:cNvSpPr/>
          <p:nvPr/>
        </p:nvSpPr>
        <p:spPr>
          <a:xfrm>
            <a:off x="7567906" y="3155549"/>
            <a:ext cx="2639203" cy="544180"/>
          </a:xfrm>
          <a:prstGeom prst="line">
            <a:avLst/>
          </a:prstGeom>
          <a:ln cap="flat" w="28575">
            <a:solidFill>
              <a:srgbClr val="F8F8F8"/>
            </a:solidFill>
            <a:prstDash val="solid"/>
            <a:headEnd type="none" len="sm" w="sm"/>
            <a:tailEnd type="none" len="sm" w="sm"/>
          </a:ln>
        </p:spPr>
      </p:sp>
      <p:grpSp>
        <p:nvGrpSpPr>
          <p:cNvPr name="Group 6" id="6"/>
          <p:cNvGrpSpPr/>
          <p:nvPr/>
        </p:nvGrpSpPr>
        <p:grpSpPr>
          <a:xfrm rot="0">
            <a:off x="1792023" y="1731496"/>
            <a:ext cx="6824008" cy="682400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452411" y="2489522"/>
            <a:ext cx="5862965" cy="5855636"/>
          </a:xfrm>
          <a:custGeom>
            <a:avLst/>
            <a:gdLst/>
            <a:ahLst/>
            <a:cxnLst/>
            <a:rect r="r" b="b" t="t" l="l"/>
            <a:pathLst>
              <a:path h="5855636" w="5862965">
                <a:moveTo>
                  <a:pt x="0" y="0"/>
                </a:moveTo>
                <a:lnTo>
                  <a:pt x="5862964" y="0"/>
                </a:lnTo>
                <a:lnTo>
                  <a:pt x="5862964" y="5855636"/>
                </a:lnTo>
                <a:lnTo>
                  <a:pt x="0" y="5855636"/>
                </a:lnTo>
                <a:lnTo>
                  <a:pt x="0" y="0"/>
                </a:lnTo>
                <a:close/>
              </a:path>
            </a:pathLst>
          </a:custGeom>
          <a:blipFill>
            <a:blip r:embed="rId2"/>
            <a:stretch>
              <a:fillRect l="0" t="0" r="0" b="0"/>
            </a:stretch>
          </a:blipFill>
        </p:spPr>
      </p:sp>
      <p:grpSp>
        <p:nvGrpSpPr>
          <p:cNvPr name="Group 10" id="10"/>
          <p:cNvGrpSpPr/>
          <p:nvPr/>
        </p:nvGrpSpPr>
        <p:grpSpPr>
          <a:xfrm rot="0">
            <a:off x="2315717" y="2255191"/>
            <a:ext cx="5776619" cy="5776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634643" y="3680624"/>
            <a:ext cx="1138768" cy="1138768"/>
          </a:xfrm>
          <a:custGeom>
            <a:avLst/>
            <a:gdLst/>
            <a:ahLst/>
            <a:cxnLst/>
            <a:rect r="r" b="b" t="t" l="l"/>
            <a:pathLst>
              <a:path h="1138768" w="1138768">
                <a:moveTo>
                  <a:pt x="0" y="0"/>
                </a:moveTo>
                <a:lnTo>
                  <a:pt x="1138768" y="0"/>
                </a:lnTo>
                <a:lnTo>
                  <a:pt x="1138768" y="1138768"/>
                </a:lnTo>
                <a:lnTo>
                  <a:pt x="0" y="1138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229539" y="4988741"/>
            <a:ext cx="3948976" cy="1617992"/>
          </a:xfrm>
          <a:prstGeom prst="rect">
            <a:avLst/>
          </a:prstGeom>
        </p:spPr>
        <p:txBody>
          <a:bodyPr anchor="t" rtlCol="false" tIns="0" lIns="0" bIns="0" rIns="0">
            <a:spAutoFit/>
          </a:bodyPr>
          <a:lstStyle/>
          <a:p>
            <a:pPr algn="ctr">
              <a:lnSpc>
                <a:spcPts val="6385"/>
              </a:lnSpc>
              <a:spcBef>
                <a:spcPct val="0"/>
              </a:spcBef>
            </a:pPr>
            <a:r>
              <a:rPr lang="en-US" sz="4560">
                <a:solidFill>
                  <a:srgbClr val="1F2020"/>
                </a:solidFill>
                <a:latin typeface="Poppins Bold"/>
              </a:rPr>
              <a:t>Table of Content</a:t>
            </a:r>
          </a:p>
        </p:txBody>
      </p:sp>
      <p:grpSp>
        <p:nvGrpSpPr>
          <p:cNvPr name="Group 15" id="15"/>
          <p:cNvGrpSpPr/>
          <p:nvPr/>
        </p:nvGrpSpPr>
        <p:grpSpPr>
          <a:xfrm rot="0">
            <a:off x="10676466" y="1386510"/>
            <a:ext cx="4950613" cy="1272624"/>
            <a:chOff x="0" y="0"/>
            <a:chExt cx="1013318" cy="260488"/>
          </a:xfrm>
        </p:grpSpPr>
        <p:sp>
          <p:nvSpPr>
            <p:cNvPr name="Freeform 16" id="16"/>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17" id="17"/>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18" id="18"/>
          <p:cNvSpPr/>
          <p:nvPr/>
        </p:nvSpPr>
        <p:spPr>
          <a:xfrm flipH="false" flipV="false" rot="0">
            <a:off x="10849508" y="1542874"/>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19" id="19"/>
          <p:cNvGrpSpPr/>
          <p:nvPr/>
        </p:nvGrpSpPr>
        <p:grpSpPr>
          <a:xfrm rot="0">
            <a:off x="10825570" y="1501838"/>
            <a:ext cx="1300963" cy="1011607"/>
            <a:chOff x="0" y="0"/>
            <a:chExt cx="1045290" cy="812800"/>
          </a:xfrm>
        </p:grpSpPr>
        <p:sp>
          <p:nvSpPr>
            <p:cNvPr name="Freeform 20" id="20"/>
            <p:cNvSpPr/>
            <p:nvPr/>
          </p:nvSpPr>
          <p:spPr>
            <a:xfrm flipH="false" flipV="false" rot="0">
              <a:off x="0" y="0"/>
              <a:ext cx="1045289" cy="812800"/>
            </a:xfrm>
            <a:custGeom>
              <a:avLst/>
              <a:gdLst/>
              <a:ahLst/>
              <a:cxnLst/>
              <a:rect r="r" b="b" t="t" l="l"/>
              <a:pathLst>
                <a:path h="812800" w="1045289">
                  <a:moveTo>
                    <a:pt x="522645" y="0"/>
                  </a:moveTo>
                  <a:cubicBezTo>
                    <a:pt x="233996" y="0"/>
                    <a:pt x="0" y="181951"/>
                    <a:pt x="0" y="406400"/>
                  </a:cubicBezTo>
                  <a:cubicBezTo>
                    <a:pt x="0" y="630849"/>
                    <a:pt x="233996" y="812800"/>
                    <a:pt x="522645" y="812800"/>
                  </a:cubicBezTo>
                  <a:cubicBezTo>
                    <a:pt x="811293" y="812800"/>
                    <a:pt x="1045289" y="630849"/>
                    <a:pt x="1045289" y="406400"/>
                  </a:cubicBezTo>
                  <a:cubicBezTo>
                    <a:pt x="1045289" y="181951"/>
                    <a:pt x="811293" y="0"/>
                    <a:pt x="522645" y="0"/>
                  </a:cubicBezTo>
                  <a:close/>
                </a:path>
              </a:pathLst>
            </a:custGeom>
            <a:solidFill>
              <a:srgbClr val="FFFFFF"/>
            </a:solidFill>
          </p:spPr>
        </p:sp>
        <p:sp>
          <p:nvSpPr>
            <p:cNvPr name="TextBox 21" id="21"/>
            <p:cNvSpPr txBox="true"/>
            <p:nvPr/>
          </p:nvSpPr>
          <p:spPr>
            <a:xfrm>
              <a:off x="97996" y="38100"/>
              <a:ext cx="849298"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22" id="22"/>
          <p:cNvGrpSpPr/>
          <p:nvPr/>
        </p:nvGrpSpPr>
        <p:grpSpPr>
          <a:xfrm rot="0">
            <a:off x="10133338" y="1898471"/>
            <a:ext cx="218342" cy="2183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24" id="24"/>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25" id="25"/>
          <p:cNvSpPr txBox="true"/>
          <p:nvPr/>
        </p:nvSpPr>
        <p:spPr>
          <a:xfrm rot="0">
            <a:off x="12126533" y="1709778"/>
            <a:ext cx="3448990"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ETL PROCESS</a:t>
            </a:r>
          </a:p>
        </p:txBody>
      </p:sp>
      <p:sp>
        <p:nvSpPr>
          <p:cNvPr name="TextBox 26" id="26"/>
          <p:cNvSpPr txBox="true"/>
          <p:nvPr/>
        </p:nvSpPr>
        <p:spPr>
          <a:xfrm rot="0">
            <a:off x="10960850" y="1775026"/>
            <a:ext cx="956132"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1</a:t>
            </a:r>
          </a:p>
        </p:txBody>
      </p:sp>
      <p:grpSp>
        <p:nvGrpSpPr>
          <p:cNvPr name="Group 27" id="27"/>
          <p:cNvGrpSpPr/>
          <p:nvPr/>
        </p:nvGrpSpPr>
        <p:grpSpPr>
          <a:xfrm rot="0">
            <a:off x="10658916" y="2153747"/>
            <a:ext cx="4950613" cy="1272624"/>
            <a:chOff x="0" y="0"/>
            <a:chExt cx="1013318" cy="260488"/>
          </a:xfrm>
        </p:grpSpPr>
        <p:sp>
          <p:nvSpPr>
            <p:cNvPr name="Freeform 28" id="28"/>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29" id="29"/>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30" id="30"/>
          <p:cNvSpPr/>
          <p:nvPr/>
        </p:nvSpPr>
        <p:spPr>
          <a:xfrm flipH="false" flipV="false" rot="0">
            <a:off x="10831957" y="2310111"/>
            <a:ext cx="1026728" cy="1025445"/>
          </a:xfrm>
          <a:custGeom>
            <a:avLst/>
            <a:gdLst/>
            <a:ahLst/>
            <a:cxnLst/>
            <a:rect r="r" b="b" t="t" l="l"/>
            <a:pathLst>
              <a:path h="1025445" w="1026728">
                <a:moveTo>
                  <a:pt x="0" y="0"/>
                </a:moveTo>
                <a:lnTo>
                  <a:pt x="1026729" y="0"/>
                </a:lnTo>
                <a:lnTo>
                  <a:pt x="1026729" y="1025445"/>
                </a:lnTo>
                <a:lnTo>
                  <a:pt x="0" y="1025445"/>
                </a:lnTo>
                <a:lnTo>
                  <a:pt x="0" y="0"/>
                </a:lnTo>
                <a:close/>
              </a:path>
            </a:pathLst>
          </a:custGeom>
          <a:blipFill>
            <a:blip r:embed="rId2"/>
            <a:stretch>
              <a:fillRect l="0" t="0" r="0" b="0"/>
            </a:stretch>
          </a:blipFill>
        </p:spPr>
      </p:sp>
      <p:grpSp>
        <p:nvGrpSpPr>
          <p:cNvPr name="Group 31" id="31"/>
          <p:cNvGrpSpPr/>
          <p:nvPr/>
        </p:nvGrpSpPr>
        <p:grpSpPr>
          <a:xfrm rot="0">
            <a:off x="10808019" y="2269075"/>
            <a:ext cx="1370070" cy="1011607"/>
            <a:chOff x="0" y="0"/>
            <a:chExt cx="1100816" cy="812800"/>
          </a:xfrm>
        </p:grpSpPr>
        <p:sp>
          <p:nvSpPr>
            <p:cNvPr name="Freeform 32" id="32"/>
            <p:cNvSpPr/>
            <p:nvPr/>
          </p:nvSpPr>
          <p:spPr>
            <a:xfrm flipH="false" flipV="false" rot="0">
              <a:off x="0" y="0"/>
              <a:ext cx="1100816" cy="812800"/>
            </a:xfrm>
            <a:custGeom>
              <a:avLst/>
              <a:gdLst/>
              <a:ahLst/>
              <a:cxnLst/>
              <a:rect r="r" b="b" t="t" l="l"/>
              <a:pathLst>
                <a:path h="812800" w="1100816">
                  <a:moveTo>
                    <a:pt x="550408" y="0"/>
                  </a:moveTo>
                  <a:cubicBezTo>
                    <a:pt x="246426" y="0"/>
                    <a:pt x="0" y="181951"/>
                    <a:pt x="0" y="406400"/>
                  </a:cubicBezTo>
                  <a:cubicBezTo>
                    <a:pt x="0" y="630849"/>
                    <a:pt x="246426" y="812800"/>
                    <a:pt x="550408" y="812800"/>
                  </a:cubicBezTo>
                  <a:cubicBezTo>
                    <a:pt x="854390" y="812800"/>
                    <a:pt x="1100816" y="630849"/>
                    <a:pt x="1100816" y="406400"/>
                  </a:cubicBezTo>
                  <a:cubicBezTo>
                    <a:pt x="1100816" y="181951"/>
                    <a:pt x="854390" y="0"/>
                    <a:pt x="550408" y="0"/>
                  </a:cubicBezTo>
                  <a:close/>
                </a:path>
              </a:pathLst>
            </a:custGeom>
            <a:solidFill>
              <a:srgbClr val="FFFFFF"/>
            </a:solidFill>
          </p:spPr>
        </p:sp>
        <p:sp>
          <p:nvSpPr>
            <p:cNvPr name="TextBox 33" id="33"/>
            <p:cNvSpPr txBox="true"/>
            <p:nvPr/>
          </p:nvSpPr>
          <p:spPr>
            <a:xfrm>
              <a:off x="103201" y="38100"/>
              <a:ext cx="894413"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34" id="34"/>
          <p:cNvGrpSpPr/>
          <p:nvPr/>
        </p:nvGrpSpPr>
        <p:grpSpPr>
          <a:xfrm rot="0">
            <a:off x="10115787" y="2665708"/>
            <a:ext cx="218342" cy="21834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36" id="36"/>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37" id="37"/>
          <p:cNvSpPr txBox="true"/>
          <p:nvPr/>
        </p:nvSpPr>
        <p:spPr>
          <a:xfrm rot="0">
            <a:off x="12178090" y="2532738"/>
            <a:ext cx="5109784"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SQL SERVER MANAGMENT STUDIO</a:t>
            </a:r>
          </a:p>
        </p:txBody>
      </p:sp>
      <p:sp>
        <p:nvSpPr>
          <p:cNvPr name="TextBox 38" id="38"/>
          <p:cNvSpPr txBox="true"/>
          <p:nvPr/>
        </p:nvSpPr>
        <p:spPr>
          <a:xfrm rot="0">
            <a:off x="10943300" y="2542263"/>
            <a:ext cx="1234790"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2</a:t>
            </a:r>
          </a:p>
        </p:txBody>
      </p:sp>
      <p:grpSp>
        <p:nvGrpSpPr>
          <p:cNvPr name="Group 39" id="39"/>
          <p:cNvGrpSpPr/>
          <p:nvPr/>
        </p:nvGrpSpPr>
        <p:grpSpPr>
          <a:xfrm rot="0">
            <a:off x="10641365" y="3071053"/>
            <a:ext cx="4950613" cy="1272624"/>
            <a:chOff x="0" y="0"/>
            <a:chExt cx="1013318" cy="260488"/>
          </a:xfrm>
        </p:grpSpPr>
        <p:sp>
          <p:nvSpPr>
            <p:cNvPr name="Freeform 40" id="40"/>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41" id="41"/>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42" id="42"/>
          <p:cNvSpPr/>
          <p:nvPr/>
        </p:nvSpPr>
        <p:spPr>
          <a:xfrm flipH="false" flipV="false" rot="0">
            <a:off x="10814407" y="3227417"/>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43" id="43"/>
          <p:cNvGrpSpPr/>
          <p:nvPr/>
        </p:nvGrpSpPr>
        <p:grpSpPr>
          <a:xfrm rot="0">
            <a:off x="10790469" y="3186381"/>
            <a:ext cx="1370070" cy="1011607"/>
            <a:chOff x="0" y="0"/>
            <a:chExt cx="1100816" cy="812800"/>
          </a:xfrm>
        </p:grpSpPr>
        <p:sp>
          <p:nvSpPr>
            <p:cNvPr name="Freeform 44" id="44"/>
            <p:cNvSpPr/>
            <p:nvPr/>
          </p:nvSpPr>
          <p:spPr>
            <a:xfrm flipH="false" flipV="false" rot="0">
              <a:off x="0" y="0"/>
              <a:ext cx="1100816" cy="812800"/>
            </a:xfrm>
            <a:custGeom>
              <a:avLst/>
              <a:gdLst/>
              <a:ahLst/>
              <a:cxnLst/>
              <a:rect r="r" b="b" t="t" l="l"/>
              <a:pathLst>
                <a:path h="812800" w="1100816">
                  <a:moveTo>
                    <a:pt x="550408" y="0"/>
                  </a:moveTo>
                  <a:cubicBezTo>
                    <a:pt x="246426" y="0"/>
                    <a:pt x="0" y="181951"/>
                    <a:pt x="0" y="406400"/>
                  </a:cubicBezTo>
                  <a:cubicBezTo>
                    <a:pt x="0" y="630849"/>
                    <a:pt x="246426" y="812800"/>
                    <a:pt x="550408" y="812800"/>
                  </a:cubicBezTo>
                  <a:cubicBezTo>
                    <a:pt x="854390" y="812800"/>
                    <a:pt x="1100816" y="630849"/>
                    <a:pt x="1100816" y="406400"/>
                  </a:cubicBezTo>
                  <a:cubicBezTo>
                    <a:pt x="1100816" y="181951"/>
                    <a:pt x="854390" y="0"/>
                    <a:pt x="550408" y="0"/>
                  </a:cubicBezTo>
                  <a:close/>
                </a:path>
              </a:pathLst>
            </a:custGeom>
            <a:solidFill>
              <a:srgbClr val="FFFFFF"/>
            </a:solidFill>
          </p:spPr>
        </p:sp>
        <p:sp>
          <p:nvSpPr>
            <p:cNvPr name="TextBox 45" id="45"/>
            <p:cNvSpPr txBox="true"/>
            <p:nvPr/>
          </p:nvSpPr>
          <p:spPr>
            <a:xfrm>
              <a:off x="103201" y="38100"/>
              <a:ext cx="894413"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46" id="46"/>
          <p:cNvGrpSpPr/>
          <p:nvPr/>
        </p:nvGrpSpPr>
        <p:grpSpPr>
          <a:xfrm rot="0">
            <a:off x="10098237" y="3583013"/>
            <a:ext cx="218342" cy="21834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48" id="48"/>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49" id="49"/>
          <p:cNvSpPr txBox="true"/>
          <p:nvPr/>
        </p:nvSpPr>
        <p:spPr>
          <a:xfrm rot="0">
            <a:off x="12160539" y="3450043"/>
            <a:ext cx="4610048"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Slowly Changing Dimantion</a:t>
            </a:r>
          </a:p>
        </p:txBody>
      </p:sp>
      <p:sp>
        <p:nvSpPr>
          <p:cNvPr name="TextBox 50" id="50"/>
          <p:cNvSpPr txBox="true"/>
          <p:nvPr/>
        </p:nvSpPr>
        <p:spPr>
          <a:xfrm rot="0">
            <a:off x="10925749" y="3459568"/>
            <a:ext cx="1217239"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3</a:t>
            </a:r>
          </a:p>
        </p:txBody>
      </p:sp>
      <p:grpSp>
        <p:nvGrpSpPr>
          <p:cNvPr name="Group 51" id="51"/>
          <p:cNvGrpSpPr/>
          <p:nvPr/>
        </p:nvGrpSpPr>
        <p:grpSpPr>
          <a:xfrm rot="0">
            <a:off x="10676466" y="3908159"/>
            <a:ext cx="4950613" cy="1272624"/>
            <a:chOff x="0" y="0"/>
            <a:chExt cx="1013318" cy="260488"/>
          </a:xfrm>
        </p:grpSpPr>
        <p:sp>
          <p:nvSpPr>
            <p:cNvPr name="Freeform 52" id="52"/>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53" id="53"/>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54" id="54"/>
          <p:cNvSpPr/>
          <p:nvPr/>
        </p:nvSpPr>
        <p:spPr>
          <a:xfrm flipH="false" flipV="false" rot="0">
            <a:off x="10849508" y="4064523"/>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55" id="55"/>
          <p:cNvGrpSpPr/>
          <p:nvPr/>
        </p:nvGrpSpPr>
        <p:grpSpPr>
          <a:xfrm rot="0">
            <a:off x="10825570" y="4023487"/>
            <a:ext cx="1352520" cy="1011607"/>
            <a:chOff x="0" y="0"/>
            <a:chExt cx="1086714" cy="812800"/>
          </a:xfrm>
        </p:grpSpPr>
        <p:sp>
          <p:nvSpPr>
            <p:cNvPr name="Freeform 56" id="56"/>
            <p:cNvSpPr/>
            <p:nvPr/>
          </p:nvSpPr>
          <p:spPr>
            <a:xfrm flipH="false" flipV="false" rot="0">
              <a:off x="0" y="0"/>
              <a:ext cx="1086714" cy="812800"/>
            </a:xfrm>
            <a:custGeom>
              <a:avLst/>
              <a:gdLst/>
              <a:ahLst/>
              <a:cxnLst/>
              <a:rect r="r" b="b" t="t" l="l"/>
              <a:pathLst>
                <a:path h="812800" w="1086714">
                  <a:moveTo>
                    <a:pt x="543357" y="0"/>
                  </a:moveTo>
                  <a:cubicBezTo>
                    <a:pt x="243269" y="0"/>
                    <a:pt x="0" y="181951"/>
                    <a:pt x="0" y="406400"/>
                  </a:cubicBezTo>
                  <a:cubicBezTo>
                    <a:pt x="0" y="630849"/>
                    <a:pt x="243269" y="812800"/>
                    <a:pt x="543357" y="812800"/>
                  </a:cubicBezTo>
                  <a:cubicBezTo>
                    <a:pt x="843445" y="812800"/>
                    <a:pt x="1086714" y="630849"/>
                    <a:pt x="1086714" y="406400"/>
                  </a:cubicBezTo>
                  <a:cubicBezTo>
                    <a:pt x="1086714" y="181951"/>
                    <a:pt x="843445" y="0"/>
                    <a:pt x="543357" y="0"/>
                  </a:cubicBezTo>
                  <a:close/>
                </a:path>
              </a:pathLst>
            </a:custGeom>
            <a:solidFill>
              <a:srgbClr val="FFFFFF"/>
            </a:solidFill>
          </p:spPr>
        </p:sp>
        <p:sp>
          <p:nvSpPr>
            <p:cNvPr name="TextBox 57" id="57"/>
            <p:cNvSpPr txBox="true"/>
            <p:nvPr/>
          </p:nvSpPr>
          <p:spPr>
            <a:xfrm>
              <a:off x="101879" y="38100"/>
              <a:ext cx="882955"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58" id="58"/>
          <p:cNvGrpSpPr/>
          <p:nvPr/>
        </p:nvGrpSpPr>
        <p:grpSpPr>
          <a:xfrm rot="0">
            <a:off x="10133338" y="4420119"/>
            <a:ext cx="218342" cy="218342"/>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60" id="60"/>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61" id="61"/>
          <p:cNvSpPr txBox="true"/>
          <p:nvPr/>
        </p:nvSpPr>
        <p:spPr>
          <a:xfrm rot="0">
            <a:off x="12178090" y="4252237"/>
            <a:ext cx="3448990"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SingleStore</a:t>
            </a:r>
          </a:p>
        </p:txBody>
      </p:sp>
      <p:sp>
        <p:nvSpPr>
          <p:cNvPr name="TextBox 62" id="62"/>
          <p:cNvSpPr txBox="true"/>
          <p:nvPr/>
        </p:nvSpPr>
        <p:spPr>
          <a:xfrm rot="0">
            <a:off x="10960850" y="4296674"/>
            <a:ext cx="1217239"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4</a:t>
            </a:r>
          </a:p>
        </p:txBody>
      </p:sp>
      <p:sp>
        <p:nvSpPr>
          <p:cNvPr name="TextBox 63" id="63"/>
          <p:cNvSpPr txBox="true"/>
          <p:nvPr/>
        </p:nvSpPr>
        <p:spPr>
          <a:xfrm rot="0">
            <a:off x="17674380" y="8710688"/>
            <a:ext cx="442747" cy="257943"/>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Poppins Bold"/>
              </a:rPr>
              <a:t>02</a:t>
            </a:r>
          </a:p>
        </p:txBody>
      </p:sp>
      <p:sp>
        <p:nvSpPr>
          <p:cNvPr name="AutoShape 64" id="64"/>
          <p:cNvSpPr/>
          <p:nvPr/>
        </p:nvSpPr>
        <p:spPr>
          <a:xfrm flipV="true">
            <a:off x="8342614" y="5431943"/>
            <a:ext cx="1898560" cy="1304496"/>
          </a:xfrm>
          <a:prstGeom prst="line">
            <a:avLst/>
          </a:prstGeom>
          <a:ln cap="flat" w="28575">
            <a:solidFill>
              <a:srgbClr val="F8F8F8"/>
            </a:solidFill>
            <a:prstDash val="solid"/>
            <a:headEnd type="none" len="sm" w="sm"/>
            <a:tailEnd type="none" len="sm" w="sm"/>
          </a:ln>
        </p:spPr>
      </p:sp>
      <p:sp>
        <p:nvSpPr>
          <p:cNvPr name="AutoShape 65" id="65"/>
          <p:cNvSpPr/>
          <p:nvPr/>
        </p:nvSpPr>
        <p:spPr>
          <a:xfrm flipH="true" flipV="true">
            <a:off x="8345374" y="6630976"/>
            <a:ext cx="1893040" cy="1312494"/>
          </a:xfrm>
          <a:prstGeom prst="line">
            <a:avLst/>
          </a:prstGeom>
          <a:ln cap="flat" w="28575">
            <a:solidFill>
              <a:srgbClr val="F8F8F8"/>
            </a:solidFill>
            <a:prstDash val="solid"/>
            <a:headEnd type="none" len="sm" w="sm"/>
            <a:tailEnd type="none" len="sm" w="sm"/>
          </a:ln>
        </p:spPr>
      </p:sp>
      <p:sp>
        <p:nvSpPr>
          <p:cNvPr name="AutoShape 66" id="66"/>
          <p:cNvSpPr/>
          <p:nvPr/>
        </p:nvSpPr>
        <p:spPr>
          <a:xfrm flipV="true">
            <a:off x="7587497" y="6201717"/>
            <a:ext cx="2635124" cy="563602"/>
          </a:xfrm>
          <a:prstGeom prst="line">
            <a:avLst/>
          </a:prstGeom>
          <a:ln cap="flat" w="28575">
            <a:solidFill>
              <a:srgbClr val="F8F8F8"/>
            </a:solidFill>
            <a:prstDash val="solid"/>
            <a:headEnd type="none" len="sm" w="sm"/>
            <a:tailEnd type="none" len="sm" w="sm"/>
          </a:ln>
        </p:spPr>
      </p:sp>
      <p:sp>
        <p:nvSpPr>
          <p:cNvPr name="AutoShape 67" id="67"/>
          <p:cNvSpPr/>
          <p:nvPr/>
        </p:nvSpPr>
        <p:spPr>
          <a:xfrm>
            <a:off x="7567906" y="6559592"/>
            <a:ext cx="2639203" cy="544180"/>
          </a:xfrm>
          <a:prstGeom prst="line">
            <a:avLst/>
          </a:prstGeom>
          <a:ln cap="flat" w="28575">
            <a:solidFill>
              <a:srgbClr val="F8F8F8"/>
            </a:solidFill>
            <a:prstDash val="solid"/>
            <a:headEnd type="none" len="sm" w="sm"/>
            <a:tailEnd type="none" len="sm" w="sm"/>
          </a:ln>
        </p:spPr>
      </p:sp>
      <p:grpSp>
        <p:nvGrpSpPr>
          <p:cNvPr name="Group 68" id="68"/>
          <p:cNvGrpSpPr/>
          <p:nvPr/>
        </p:nvGrpSpPr>
        <p:grpSpPr>
          <a:xfrm rot="0">
            <a:off x="10676466" y="4790553"/>
            <a:ext cx="4950613" cy="1272624"/>
            <a:chOff x="0" y="0"/>
            <a:chExt cx="1013318" cy="260488"/>
          </a:xfrm>
        </p:grpSpPr>
        <p:sp>
          <p:nvSpPr>
            <p:cNvPr name="Freeform 69" id="69"/>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70" id="70"/>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71" id="71"/>
          <p:cNvSpPr/>
          <p:nvPr/>
        </p:nvSpPr>
        <p:spPr>
          <a:xfrm flipH="false" flipV="false" rot="0">
            <a:off x="10849508" y="4946917"/>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72" id="72"/>
          <p:cNvGrpSpPr/>
          <p:nvPr/>
        </p:nvGrpSpPr>
        <p:grpSpPr>
          <a:xfrm rot="0">
            <a:off x="10825570" y="4905880"/>
            <a:ext cx="1300963" cy="1011607"/>
            <a:chOff x="0" y="0"/>
            <a:chExt cx="1045290" cy="812800"/>
          </a:xfrm>
        </p:grpSpPr>
        <p:sp>
          <p:nvSpPr>
            <p:cNvPr name="Freeform 73" id="73"/>
            <p:cNvSpPr/>
            <p:nvPr/>
          </p:nvSpPr>
          <p:spPr>
            <a:xfrm flipH="false" flipV="false" rot="0">
              <a:off x="0" y="0"/>
              <a:ext cx="1045289" cy="812800"/>
            </a:xfrm>
            <a:custGeom>
              <a:avLst/>
              <a:gdLst/>
              <a:ahLst/>
              <a:cxnLst/>
              <a:rect r="r" b="b" t="t" l="l"/>
              <a:pathLst>
                <a:path h="812800" w="1045289">
                  <a:moveTo>
                    <a:pt x="522645" y="0"/>
                  </a:moveTo>
                  <a:cubicBezTo>
                    <a:pt x="233996" y="0"/>
                    <a:pt x="0" y="181951"/>
                    <a:pt x="0" y="406400"/>
                  </a:cubicBezTo>
                  <a:cubicBezTo>
                    <a:pt x="0" y="630849"/>
                    <a:pt x="233996" y="812800"/>
                    <a:pt x="522645" y="812800"/>
                  </a:cubicBezTo>
                  <a:cubicBezTo>
                    <a:pt x="811293" y="812800"/>
                    <a:pt x="1045289" y="630849"/>
                    <a:pt x="1045289" y="406400"/>
                  </a:cubicBezTo>
                  <a:cubicBezTo>
                    <a:pt x="1045289" y="181951"/>
                    <a:pt x="811293" y="0"/>
                    <a:pt x="522645" y="0"/>
                  </a:cubicBezTo>
                  <a:close/>
                </a:path>
              </a:pathLst>
            </a:custGeom>
            <a:solidFill>
              <a:srgbClr val="FFFFFF"/>
            </a:solidFill>
          </p:spPr>
        </p:sp>
        <p:sp>
          <p:nvSpPr>
            <p:cNvPr name="TextBox 74" id="74"/>
            <p:cNvSpPr txBox="true"/>
            <p:nvPr/>
          </p:nvSpPr>
          <p:spPr>
            <a:xfrm>
              <a:off x="97996" y="38100"/>
              <a:ext cx="849298"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75" id="75"/>
          <p:cNvGrpSpPr/>
          <p:nvPr/>
        </p:nvGrpSpPr>
        <p:grpSpPr>
          <a:xfrm rot="0">
            <a:off x="10133338" y="5302513"/>
            <a:ext cx="218342" cy="218342"/>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77" id="77"/>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78" id="78"/>
          <p:cNvSpPr txBox="true"/>
          <p:nvPr/>
        </p:nvSpPr>
        <p:spPr>
          <a:xfrm rot="0">
            <a:off x="12126533" y="5113820"/>
            <a:ext cx="3448990"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HACKERRANK</a:t>
            </a:r>
          </a:p>
        </p:txBody>
      </p:sp>
      <p:sp>
        <p:nvSpPr>
          <p:cNvPr name="TextBox 79" id="79"/>
          <p:cNvSpPr txBox="true"/>
          <p:nvPr/>
        </p:nvSpPr>
        <p:spPr>
          <a:xfrm rot="0">
            <a:off x="10960850" y="5179068"/>
            <a:ext cx="1165682"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5</a:t>
            </a:r>
          </a:p>
        </p:txBody>
      </p:sp>
      <p:grpSp>
        <p:nvGrpSpPr>
          <p:cNvPr name="Group 80" id="80"/>
          <p:cNvGrpSpPr/>
          <p:nvPr/>
        </p:nvGrpSpPr>
        <p:grpSpPr>
          <a:xfrm rot="0">
            <a:off x="10658916" y="5557790"/>
            <a:ext cx="4950613" cy="1272624"/>
            <a:chOff x="0" y="0"/>
            <a:chExt cx="1013318" cy="260488"/>
          </a:xfrm>
        </p:grpSpPr>
        <p:sp>
          <p:nvSpPr>
            <p:cNvPr name="Freeform 81" id="81"/>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82" id="82"/>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83" id="83"/>
          <p:cNvSpPr/>
          <p:nvPr/>
        </p:nvSpPr>
        <p:spPr>
          <a:xfrm flipH="false" flipV="false" rot="0">
            <a:off x="10831957" y="5714154"/>
            <a:ext cx="1026728" cy="1025445"/>
          </a:xfrm>
          <a:custGeom>
            <a:avLst/>
            <a:gdLst/>
            <a:ahLst/>
            <a:cxnLst/>
            <a:rect r="r" b="b" t="t" l="l"/>
            <a:pathLst>
              <a:path h="1025445" w="1026728">
                <a:moveTo>
                  <a:pt x="0" y="0"/>
                </a:moveTo>
                <a:lnTo>
                  <a:pt x="1026729" y="0"/>
                </a:lnTo>
                <a:lnTo>
                  <a:pt x="1026729" y="1025445"/>
                </a:lnTo>
                <a:lnTo>
                  <a:pt x="0" y="1025445"/>
                </a:lnTo>
                <a:lnTo>
                  <a:pt x="0" y="0"/>
                </a:lnTo>
                <a:close/>
              </a:path>
            </a:pathLst>
          </a:custGeom>
          <a:blipFill>
            <a:blip r:embed="rId2"/>
            <a:stretch>
              <a:fillRect l="0" t="0" r="0" b="0"/>
            </a:stretch>
          </a:blipFill>
        </p:spPr>
      </p:sp>
      <p:grpSp>
        <p:nvGrpSpPr>
          <p:cNvPr name="Group 84" id="84"/>
          <p:cNvGrpSpPr/>
          <p:nvPr/>
        </p:nvGrpSpPr>
        <p:grpSpPr>
          <a:xfrm rot="0">
            <a:off x="10808019" y="5673117"/>
            <a:ext cx="1370070" cy="1011607"/>
            <a:chOff x="0" y="0"/>
            <a:chExt cx="1100816" cy="812800"/>
          </a:xfrm>
        </p:grpSpPr>
        <p:sp>
          <p:nvSpPr>
            <p:cNvPr name="Freeform 85" id="85"/>
            <p:cNvSpPr/>
            <p:nvPr/>
          </p:nvSpPr>
          <p:spPr>
            <a:xfrm flipH="false" flipV="false" rot="0">
              <a:off x="0" y="0"/>
              <a:ext cx="1100816" cy="812800"/>
            </a:xfrm>
            <a:custGeom>
              <a:avLst/>
              <a:gdLst/>
              <a:ahLst/>
              <a:cxnLst/>
              <a:rect r="r" b="b" t="t" l="l"/>
              <a:pathLst>
                <a:path h="812800" w="1100816">
                  <a:moveTo>
                    <a:pt x="550408" y="0"/>
                  </a:moveTo>
                  <a:cubicBezTo>
                    <a:pt x="246426" y="0"/>
                    <a:pt x="0" y="181951"/>
                    <a:pt x="0" y="406400"/>
                  </a:cubicBezTo>
                  <a:cubicBezTo>
                    <a:pt x="0" y="630849"/>
                    <a:pt x="246426" y="812800"/>
                    <a:pt x="550408" y="812800"/>
                  </a:cubicBezTo>
                  <a:cubicBezTo>
                    <a:pt x="854390" y="812800"/>
                    <a:pt x="1100816" y="630849"/>
                    <a:pt x="1100816" y="406400"/>
                  </a:cubicBezTo>
                  <a:cubicBezTo>
                    <a:pt x="1100816" y="181951"/>
                    <a:pt x="854390" y="0"/>
                    <a:pt x="550408" y="0"/>
                  </a:cubicBezTo>
                  <a:close/>
                </a:path>
              </a:pathLst>
            </a:custGeom>
            <a:solidFill>
              <a:srgbClr val="FFFFFF"/>
            </a:solidFill>
          </p:spPr>
        </p:sp>
        <p:sp>
          <p:nvSpPr>
            <p:cNvPr name="TextBox 86" id="86"/>
            <p:cNvSpPr txBox="true"/>
            <p:nvPr/>
          </p:nvSpPr>
          <p:spPr>
            <a:xfrm>
              <a:off x="103201" y="38100"/>
              <a:ext cx="894413"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87" id="87"/>
          <p:cNvGrpSpPr/>
          <p:nvPr/>
        </p:nvGrpSpPr>
        <p:grpSpPr>
          <a:xfrm rot="0">
            <a:off x="10115787" y="6069750"/>
            <a:ext cx="218342" cy="218342"/>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89" id="89"/>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90" id="90"/>
          <p:cNvSpPr txBox="true"/>
          <p:nvPr/>
        </p:nvSpPr>
        <p:spPr>
          <a:xfrm rot="0">
            <a:off x="12178090" y="5936780"/>
            <a:ext cx="5109784"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IMPROVE LOGIC BULDING SKILL</a:t>
            </a:r>
          </a:p>
        </p:txBody>
      </p:sp>
      <p:sp>
        <p:nvSpPr>
          <p:cNvPr name="TextBox 91" id="91"/>
          <p:cNvSpPr txBox="true"/>
          <p:nvPr/>
        </p:nvSpPr>
        <p:spPr>
          <a:xfrm rot="0">
            <a:off x="10943300" y="5946305"/>
            <a:ext cx="1234790"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6</a:t>
            </a:r>
          </a:p>
        </p:txBody>
      </p:sp>
      <p:grpSp>
        <p:nvGrpSpPr>
          <p:cNvPr name="Group 92" id="92"/>
          <p:cNvGrpSpPr/>
          <p:nvPr/>
        </p:nvGrpSpPr>
        <p:grpSpPr>
          <a:xfrm rot="0">
            <a:off x="10641365" y="6475095"/>
            <a:ext cx="4950613" cy="1272624"/>
            <a:chOff x="0" y="0"/>
            <a:chExt cx="1013318" cy="260488"/>
          </a:xfrm>
        </p:grpSpPr>
        <p:sp>
          <p:nvSpPr>
            <p:cNvPr name="Freeform 93" id="93"/>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94" id="94"/>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95" id="95"/>
          <p:cNvSpPr/>
          <p:nvPr/>
        </p:nvSpPr>
        <p:spPr>
          <a:xfrm flipH="false" flipV="false" rot="0">
            <a:off x="10814407" y="6631459"/>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96" id="96"/>
          <p:cNvGrpSpPr/>
          <p:nvPr/>
        </p:nvGrpSpPr>
        <p:grpSpPr>
          <a:xfrm rot="0">
            <a:off x="10790469" y="6590423"/>
            <a:ext cx="1370070" cy="1011607"/>
            <a:chOff x="0" y="0"/>
            <a:chExt cx="1100816" cy="812800"/>
          </a:xfrm>
        </p:grpSpPr>
        <p:sp>
          <p:nvSpPr>
            <p:cNvPr name="Freeform 97" id="97"/>
            <p:cNvSpPr/>
            <p:nvPr/>
          </p:nvSpPr>
          <p:spPr>
            <a:xfrm flipH="false" flipV="false" rot="0">
              <a:off x="0" y="0"/>
              <a:ext cx="1100816" cy="812800"/>
            </a:xfrm>
            <a:custGeom>
              <a:avLst/>
              <a:gdLst/>
              <a:ahLst/>
              <a:cxnLst/>
              <a:rect r="r" b="b" t="t" l="l"/>
              <a:pathLst>
                <a:path h="812800" w="1100816">
                  <a:moveTo>
                    <a:pt x="550408" y="0"/>
                  </a:moveTo>
                  <a:cubicBezTo>
                    <a:pt x="246426" y="0"/>
                    <a:pt x="0" y="181951"/>
                    <a:pt x="0" y="406400"/>
                  </a:cubicBezTo>
                  <a:cubicBezTo>
                    <a:pt x="0" y="630849"/>
                    <a:pt x="246426" y="812800"/>
                    <a:pt x="550408" y="812800"/>
                  </a:cubicBezTo>
                  <a:cubicBezTo>
                    <a:pt x="854390" y="812800"/>
                    <a:pt x="1100816" y="630849"/>
                    <a:pt x="1100816" y="406400"/>
                  </a:cubicBezTo>
                  <a:cubicBezTo>
                    <a:pt x="1100816" y="181951"/>
                    <a:pt x="854390" y="0"/>
                    <a:pt x="550408" y="0"/>
                  </a:cubicBezTo>
                  <a:close/>
                </a:path>
              </a:pathLst>
            </a:custGeom>
            <a:solidFill>
              <a:srgbClr val="FFFFFF"/>
            </a:solidFill>
          </p:spPr>
        </p:sp>
        <p:sp>
          <p:nvSpPr>
            <p:cNvPr name="TextBox 98" id="98"/>
            <p:cNvSpPr txBox="true"/>
            <p:nvPr/>
          </p:nvSpPr>
          <p:spPr>
            <a:xfrm>
              <a:off x="103201" y="38100"/>
              <a:ext cx="894413"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99" id="99"/>
          <p:cNvGrpSpPr/>
          <p:nvPr/>
        </p:nvGrpSpPr>
        <p:grpSpPr>
          <a:xfrm rot="0">
            <a:off x="10098237" y="6987056"/>
            <a:ext cx="218342" cy="218342"/>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101" id="101"/>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102" id="102"/>
          <p:cNvSpPr txBox="true"/>
          <p:nvPr/>
        </p:nvSpPr>
        <p:spPr>
          <a:xfrm rot="0">
            <a:off x="12160539" y="6854086"/>
            <a:ext cx="4610048"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IMPROVE LOGIC BUILDING SKILL</a:t>
            </a:r>
          </a:p>
        </p:txBody>
      </p:sp>
      <p:sp>
        <p:nvSpPr>
          <p:cNvPr name="TextBox 103" id="103"/>
          <p:cNvSpPr txBox="true"/>
          <p:nvPr/>
        </p:nvSpPr>
        <p:spPr>
          <a:xfrm rot="0">
            <a:off x="10925749" y="6863611"/>
            <a:ext cx="1217239"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WEEK 7</a:t>
            </a:r>
          </a:p>
        </p:txBody>
      </p:sp>
      <p:grpSp>
        <p:nvGrpSpPr>
          <p:cNvPr name="Group 104" id="104"/>
          <p:cNvGrpSpPr/>
          <p:nvPr/>
        </p:nvGrpSpPr>
        <p:grpSpPr>
          <a:xfrm rot="0">
            <a:off x="10676466" y="7312202"/>
            <a:ext cx="4950613" cy="1272624"/>
            <a:chOff x="0" y="0"/>
            <a:chExt cx="1013318" cy="260488"/>
          </a:xfrm>
        </p:grpSpPr>
        <p:sp>
          <p:nvSpPr>
            <p:cNvPr name="Freeform 105" id="105"/>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106" id="106"/>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107" id="107"/>
          <p:cNvSpPr/>
          <p:nvPr/>
        </p:nvSpPr>
        <p:spPr>
          <a:xfrm flipH="false" flipV="false" rot="0">
            <a:off x="10849508" y="7468565"/>
            <a:ext cx="1026728" cy="1025445"/>
          </a:xfrm>
          <a:custGeom>
            <a:avLst/>
            <a:gdLst/>
            <a:ahLst/>
            <a:cxnLst/>
            <a:rect r="r" b="b" t="t" l="l"/>
            <a:pathLst>
              <a:path h="1025445" w="1026728">
                <a:moveTo>
                  <a:pt x="0" y="0"/>
                </a:moveTo>
                <a:lnTo>
                  <a:pt x="1026728" y="0"/>
                </a:lnTo>
                <a:lnTo>
                  <a:pt x="1026728" y="1025445"/>
                </a:lnTo>
                <a:lnTo>
                  <a:pt x="0" y="1025445"/>
                </a:lnTo>
                <a:lnTo>
                  <a:pt x="0" y="0"/>
                </a:lnTo>
                <a:close/>
              </a:path>
            </a:pathLst>
          </a:custGeom>
          <a:blipFill>
            <a:blip r:embed="rId2"/>
            <a:stretch>
              <a:fillRect l="0" t="0" r="0" b="0"/>
            </a:stretch>
          </a:blipFill>
        </p:spPr>
      </p:sp>
      <p:grpSp>
        <p:nvGrpSpPr>
          <p:cNvPr name="Group 108" id="108"/>
          <p:cNvGrpSpPr/>
          <p:nvPr/>
        </p:nvGrpSpPr>
        <p:grpSpPr>
          <a:xfrm rot="0">
            <a:off x="10825570" y="7427529"/>
            <a:ext cx="1352520" cy="1011607"/>
            <a:chOff x="0" y="0"/>
            <a:chExt cx="1086714" cy="812800"/>
          </a:xfrm>
        </p:grpSpPr>
        <p:sp>
          <p:nvSpPr>
            <p:cNvPr name="Freeform 109" id="109"/>
            <p:cNvSpPr/>
            <p:nvPr/>
          </p:nvSpPr>
          <p:spPr>
            <a:xfrm flipH="false" flipV="false" rot="0">
              <a:off x="0" y="0"/>
              <a:ext cx="1086714" cy="812800"/>
            </a:xfrm>
            <a:custGeom>
              <a:avLst/>
              <a:gdLst/>
              <a:ahLst/>
              <a:cxnLst/>
              <a:rect r="r" b="b" t="t" l="l"/>
              <a:pathLst>
                <a:path h="812800" w="1086714">
                  <a:moveTo>
                    <a:pt x="543357" y="0"/>
                  </a:moveTo>
                  <a:cubicBezTo>
                    <a:pt x="243269" y="0"/>
                    <a:pt x="0" y="181951"/>
                    <a:pt x="0" y="406400"/>
                  </a:cubicBezTo>
                  <a:cubicBezTo>
                    <a:pt x="0" y="630849"/>
                    <a:pt x="243269" y="812800"/>
                    <a:pt x="543357" y="812800"/>
                  </a:cubicBezTo>
                  <a:cubicBezTo>
                    <a:pt x="843445" y="812800"/>
                    <a:pt x="1086714" y="630849"/>
                    <a:pt x="1086714" y="406400"/>
                  </a:cubicBezTo>
                  <a:cubicBezTo>
                    <a:pt x="1086714" y="181951"/>
                    <a:pt x="843445" y="0"/>
                    <a:pt x="543357" y="0"/>
                  </a:cubicBezTo>
                  <a:close/>
                </a:path>
              </a:pathLst>
            </a:custGeom>
            <a:solidFill>
              <a:srgbClr val="FFFFFF"/>
            </a:solidFill>
          </p:spPr>
        </p:sp>
        <p:sp>
          <p:nvSpPr>
            <p:cNvPr name="TextBox 110" id="110"/>
            <p:cNvSpPr txBox="true"/>
            <p:nvPr/>
          </p:nvSpPr>
          <p:spPr>
            <a:xfrm>
              <a:off x="101879" y="38100"/>
              <a:ext cx="882955"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111" id="111"/>
          <p:cNvGrpSpPr/>
          <p:nvPr/>
        </p:nvGrpSpPr>
        <p:grpSpPr>
          <a:xfrm rot="0">
            <a:off x="10133338" y="7824162"/>
            <a:ext cx="218342" cy="218342"/>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113" id="113"/>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114" id="114"/>
          <p:cNvSpPr txBox="true"/>
          <p:nvPr/>
        </p:nvSpPr>
        <p:spPr>
          <a:xfrm rot="0">
            <a:off x="12178090" y="7656279"/>
            <a:ext cx="3448990"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LIVE PROJECT</a:t>
            </a:r>
          </a:p>
        </p:txBody>
      </p:sp>
      <p:sp>
        <p:nvSpPr>
          <p:cNvPr name="TextBox 115" id="115"/>
          <p:cNvSpPr txBox="true"/>
          <p:nvPr/>
        </p:nvSpPr>
        <p:spPr>
          <a:xfrm rot="0">
            <a:off x="10960850" y="7700717"/>
            <a:ext cx="1217239"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PRO</a:t>
            </a:r>
          </a:p>
        </p:txBody>
      </p:sp>
      <p:sp>
        <p:nvSpPr>
          <p:cNvPr name="AutoShape 116" id="116"/>
          <p:cNvSpPr/>
          <p:nvPr/>
        </p:nvSpPr>
        <p:spPr>
          <a:xfrm>
            <a:off x="7590382" y="8260041"/>
            <a:ext cx="2639203" cy="544180"/>
          </a:xfrm>
          <a:prstGeom prst="line">
            <a:avLst/>
          </a:prstGeom>
          <a:ln cap="flat" w="28575">
            <a:solidFill>
              <a:srgbClr val="F8F8F8"/>
            </a:solidFill>
            <a:prstDash val="solid"/>
            <a:headEnd type="none" len="sm" w="sm"/>
            <a:tailEnd type="none" len="sm" w="sm"/>
          </a:ln>
        </p:spPr>
      </p:sp>
      <p:grpSp>
        <p:nvGrpSpPr>
          <p:cNvPr name="Group 117" id="117"/>
          <p:cNvGrpSpPr/>
          <p:nvPr/>
        </p:nvGrpSpPr>
        <p:grpSpPr>
          <a:xfrm rot="0">
            <a:off x="10663840" y="8175545"/>
            <a:ext cx="4950613" cy="1272624"/>
            <a:chOff x="0" y="0"/>
            <a:chExt cx="1013318" cy="260488"/>
          </a:xfrm>
        </p:grpSpPr>
        <p:sp>
          <p:nvSpPr>
            <p:cNvPr name="Freeform 118" id="118"/>
            <p:cNvSpPr/>
            <p:nvPr/>
          </p:nvSpPr>
          <p:spPr>
            <a:xfrm flipH="false" flipV="false" rot="0">
              <a:off x="0" y="0"/>
              <a:ext cx="1013318" cy="260488"/>
            </a:xfrm>
            <a:custGeom>
              <a:avLst/>
              <a:gdLst/>
              <a:ahLst/>
              <a:cxnLst/>
              <a:rect r="r" b="b" t="t" l="l"/>
              <a:pathLst>
                <a:path h="260488" w="101331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name="TextBox 119" id="119"/>
            <p:cNvSpPr txBox="true"/>
            <p:nvPr/>
          </p:nvSpPr>
          <p:spPr>
            <a:xfrm>
              <a:off x="0" y="-38100"/>
              <a:ext cx="1013318" cy="298588"/>
            </a:xfrm>
            <a:prstGeom prst="rect">
              <a:avLst/>
            </a:prstGeom>
          </p:spPr>
          <p:txBody>
            <a:bodyPr anchor="ctr" rtlCol="false" tIns="47086" lIns="47086" bIns="47086" rIns="47086"/>
            <a:lstStyle/>
            <a:p>
              <a:pPr algn="ctr">
                <a:lnSpc>
                  <a:spcPts val="2659"/>
                </a:lnSpc>
              </a:pPr>
            </a:p>
          </p:txBody>
        </p:sp>
      </p:grpSp>
      <p:sp>
        <p:nvSpPr>
          <p:cNvPr name="Freeform 120" id="120"/>
          <p:cNvSpPr/>
          <p:nvPr/>
        </p:nvSpPr>
        <p:spPr>
          <a:xfrm flipH="false" flipV="false" rot="0">
            <a:off x="10836882" y="8331909"/>
            <a:ext cx="1026728" cy="1025445"/>
          </a:xfrm>
          <a:custGeom>
            <a:avLst/>
            <a:gdLst/>
            <a:ahLst/>
            <a:cxnLst/>
            <a:rect r="r" b="b" t="t" l="l"/>
            <a:pathLst>
              <a:path h="1025445" w="1026728">
                <a:moveTo>
                  <a:pt x="0" y="0"/>
                </a:moveTo>
                <a:lnTo>
                  <a:pt x="1026729" y="0"/>
                </a:lnTo>
                <a:lnTo>
                  <a:pt x="1026729" y="1025445"/>
                </a:lnTo>
                <a:lnTo>
                  <a:pt x="0" y="1025445"/>
                </a:lnTo>
                <a:lnTo>
                  <a:pt x="0" y="0"/>
                </a:lnTo>
                <a:close/>
              </a:path>
            </a:pathLst>
          </a:custGeom>
          <a:blipFill>
            <a:blip r:embed="rId2"/>
            <a:stretch>
              <a:fillRect l="0" t="0" r="0" b="0"/>
            </a:stretch>
          </a:blipFill>
        </p:spPr>
      </p:sp>
      <p:grpSp>
        <p:nvGrpSpPr>
          <p:cNvPr name="Group 121" id="121"/>
          <p:cNvGrpSpPr/>
          <p:nvPr/>
        </p:nvGrpSpPr>
        <p:grpSpPr>
          <a:xfrm rot="0">
            <a:off x="10812944" y="8290873"/>
            <a:ext cx="1370070" cy="1011607"/>
            <a:chOff x="0" y="0"/>
            <a:chExt cx="1100816" cy="812800"/>
          </a:xfrm>
        </p:grpSpPr>
        <p:sp>
          <p:nvSpPr>
            <p:cNvPr name="Freeform 122" id="122"/>
            <p:cNvSpPr/>
            <p:nvPr/>
          </p:nvSpPr>
          <p:spPr>
            <a:xfrm flipH="false" flipV="false" rot="0">
              <a:off x="0" y="0"/>
              <a:ext cx="1100816" cy="812800"/>
            </a:xfrm>
            <a:custGeom>
              <a:avLst/>
              <a:gdLst/>
              <a:ahLst/>
              <a:cxnLst/>
              <a:rect r="r" b="b" t="t" l="l"/>
              <a:pathLst>
                <a:path h="812800" w="1100816">
                  <a:moveTo>
                    <a:pt x="550408" y="0"/>
                  </a:moveTo>
                  <a:cubicBezTo>
                    <a:pt x="246426" y="0"/>
                    <a:pt x="0" y="181951"/>
                    <a:pt x="0" y="406400"/>
                  </a:cubicBezTo>
                  <a:cubicBezTo>
                    <a:pt x="0" y="630849"/>
                    <a:pt x="246426" y="812800"/>
                    <a:pt x="550408" y="812800"/>
                  </a:cubicBezTo>
                  <a:cubicBezTo>
                    <a:pt x="854390" y="812800"/>
                    <a:pt x="1100816" y="630849"/>
                    <a:pt x="1100816" y="406400"/>
                  </a:cubicBezTo>
                  <a:cubicBezTo>
                    <a:pt x="1100816" y="181951"/>
                    <a:pt x="854390" y="0"/>
                    <a:pt x="550408" y="0"/>
                  </a:cubicBezTo>
                  <a:close/>
                </a:path>
              </a:pathLst>
            </a:custGeom>
            <a:solidFill>
              <a:srgbClr val="FFFFFF"/>
            </a:solidFill>
          </p:spPr>
        </p:sp>
        <p:sp>
          <p:nvSpPr>
            <p:cNvPr name="TextBox 123" id="123"/>
            <p:cNvSpPr txBox="true"/>
            <p:nvPr/>
          </p:nvSpPr>
          <p:spPr>
            <a:xfrm>
              <a:off x="103201" y="38100"/>
              <a:ext cx="894413" cy="698500"/>
            </a:xfrm>
            <a:prstGeom prst="rect">
              <a:avLst/>
            </a:prstGeom>
          </p:spPr>
          <p:txBody>
            <a:bodyPr anchor="ctr" rtlCol="false" tIns="47086" lIns="47086" bIns="47086" rIns="47086"/>
            <a:lstStyle/>
            <a:p>
              <a:pPr algn="ctr">
                <a:lnSpc>
                  <a:spcPts val="2659"/>
                </a:lnSpc>
                <a:spcBef>
                  <a:spcPct val="0"/>
                </a:spcBef>
              </a:pPr>
            </a:p>
          </p:txBody>
        </p:sp>
      </p:grpSp>
      <p:grpSp>
        <p:nvGrpSpPr>
          <p:cNvPr name="Group 124" id="124"/>
          <p:cNvGrpSpPr/>
          <p:nvPr/>
        </p:nvGrpSpPr>
        <p:grpSpPr>
          <a:xfrm rot="0">
            <a:off x="10120712" y="8687505"/>
            <a:ext cx="218342" cy="218342"/>
            <a:chOff x="0" y="0"/>
            <a:chExt cx="812800" cy="812800"/>
          </a:xfrm>
        </p:grpSpPr>
        <p:sp>
          <p:nvSpPr>
            <p:cNvPr name="Freeform 125" id="1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name="TextBox 126" id="126"/>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TextBox 127" id="127"/>
          <p:cNvSpPr txBox="true"/>
          <p:nvPr/>
        </p:nvSpPr>
        <p:spPr>
          <a:xfrm rot="0">
            <a:off x="12183015" y="8554535"/>
            <a:ext cx="4610048" cy="443066"/>
          </a:xfrm>
          <a:prstGeom prst="rect">
            <a:avLst/>
          </a:prstGeom>
        </p:spPr>
        <p:txBody>
          <a:bodyPr anchor="t" rtlCol="false" tIns="0" lIns="0" bIns="0" rIns="0">
            <a:spAutoFit/>
          </a:bodyPr>
          <a:lstStyle/>
          <a:p>
            <a:pPr algn="l">
              <a:lnSpc>
                <a:spcPts val="3422"/>
              </a:lnSpc>
              <a:spcBef>
                <a:spcPct val="0"/>
              </a:spcBef>
            </a:pPr>
            <a:r>
              <a:rPr lang="en-US" sz="2444">
                <a:solidFill>
                  <a:srgbClr val="3B3B3B"/>
                </a:solidFill>
                <a:latin typeface="Poppins"/>
              </a:rPr>
              <a:t>THANK YOU</a:t>
            </a:r>
          </a:p>
        </p:txBody>
      </p:sp>
      <p:sp>
        <p:nvSpPr>
          <p:cNvPr name="TextBox 128" id="128"/>
          <p:cNvSpPr txBox="true"/>
          <p:nvPr/>
        </p:nvSpPr>
        <p:spPr>
          <a:xfrm rot="0">
            <a:off x="10948225" y="8564060"/>
            <a:ext cx="1217239" cy="398628"/>
          </a:xfrm>
          <a:prstGeom prst="rect">
            <a:avLst/>
          </a:prstGeom>
        </p:spPr>
        <p:txBody>
          <a:bodyPr anchor="t" rtlCol="false" tIns="0" lIns="0" bIns="0" rIns="0">
            <a:spAutoFit/>
          </a:bodyPr>
          <a:lstStyle/>
          <a:p>
            <a:pPr algn="ctr">
              <a:lnSpc>
                <a:spcPts val="3055"/>
              </a:lnSpc>
              <a:spcBef>
                <a:spcPct val="0"/>
              </a:spcBef>
            </a:pPr>
            <a:r>
              <a:rPr lang="en-US" sz="2182">
                <a:solidFill>
                  <a:srgbClr val="3A6AD6"/>
                </a:solidFill>
                <a:latin typeface="Poppins Bold"/>
              </a:rPr>
              <a:t>PRO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71" t="0" r="-3571" b="0"/>
            </a:stretch>
          </a:blipFill>
        </p:spPr>
      </p:sp>
      <p:sp>
        <p:nvSpPr>
          <p:cNvPr name="Freeform 3" id="3"/>
          <p:cNvSpPr/>
          <p:nvPr/>
        </p:nvSpPr>
        <p:spPr>
          <a:xfrm flipH="false" flipV="false" rot="0">
            <a:off x="6451904" y="1352471"/>
            <a:ext cx="4530452" cy="2772154"/>
          </a:xfrm>
          <a:custGeom>
            <a:avLst/>
            <a:gdLst/>
            <a:ahLst/>
            <a:cxnLst/>
            <a:rect r="r" b="b" t="t" l="l"/>
            <a:pathLst>
              <a:path h="2772154" w="4530452">
                <a:moveTo>
                  <a:pt x="0" y="0"/>
                </a:moveTo>
                <a:lnTo>
                  <a:pt x="4530451" y="0"/>
                </a:lnTo>
                <a:lnTo>
                  <a:pt x="4530451" y="2772154"/>
                </a:lnTo>
                <a:lnTo>
                  <a:pt x="0" y="2772154"/>
                </a:lnTo>
                <a:lnTo>
                  <a:pt x="0" y="0"/>
                </a:lnTo>
                <a:close/>
              </a:path>
            </a:pathLst>
          </a:custGeom>
          <a:blipFill>
            <a:blip r:embed="rId3"/>
            <a:stretch>
              <a:fillRect l="0" t="0" r="0" b="0"/>
            </a:stretch>
          </a:blipFill>
        </p:spPr>
      </p:sp>
      <p:sp>
        <p:nvSpPr>
          <p:cNvPr name="Freeform 4" id="4"/>
          <p:cNvSpPr/>
          <p:nvPr/>
        </p:nvSpPr>
        <p:spPr>
          <a:xfrm flipH="false" flipV="false" rot="0">
            <a:off x="7377484" y="6834933"/>
            <a:ext cx="2679292" cy="3173530"/>
          </a:xfrm>
          <a:custGeom>
            <a:avLst/>
            <a:gdLst/>
            <a:ahLst/>
            <a:cxnLst/>
            <a:rect r="r" b="b" t="t" l="l"/>
            <a:pathLst>
              <a:path h="3173530" w="2679292">
                <a:moveTo>
                  <a:pt x="0" y="0"/>
                </a:moveTo>
                <a:lnTo>
                  <a:pt x="2679292" y="0"/>
                </a:lnTo>
                <a:lnTo>
                  <a:pt x="2679292" y="3173530"/>
                </a:lnTo>
                <a:lnTo>
                  <a:pt x="0" y="3173530"/>
                </a:lnTo>
                <a:lnTo>
                  <a:pt x="0" y="0"/>
                </a:lnTo>
                <a:close/>
              </a:path>
            </a:pathLst>
          </a:custGeom>
          <a:blipFill>
            <a:blip r:embed="rId4"/>
            <a:stretch>
              <a:fillRect l="0" t="0" r="0" b="0"/>
            </a:stretch>
          </a:blipFill>
        </p:spPr>
      </p:sp>
      <p:sp>
        <p:nvSpPr>
          <p:cNvPr name="Freeform 5" id="5"/>
          <p:cNvSpPr/>
          <p:nvPr/>
        </p:nvSpPr>
        <p:spPr>
          <a:xfrm flipH="false" flipV="false" rot="0">
            <a:off x="1705676" y="1911056"/>
            <a:ext cx="3169146" cy="1123544"/>
          </a:xfrm>
          <a:custGeom>
            <a:avLst/>
            <a:gdLst/>
            <a:ahLst/>
            <a:cxnLst/>
            <a:rect r="r" b="b" t="t" l="l"/>
            <a:pathLst>
              <a:path h="1123544" w="3169146">
                <a:moveTo>
                  <a:pt x="0" y="0"/>
                </a:moveTo>
                <a:lnTo>
                  <a:pt x="3169147" y="0"/>
                </a:lnTo>
                <a:lnTo>
                  <a:pt x="3169147" y="1123544"/>
                </a:lnTo>
                <a:lnTo>
                  <a:pt x="0" y="1123544"/>
                </a:lnTo>
                <a:lnTo>
                  <a:pt x="0" y="0"/>
                </a:lnTo>
                <a:close/>
              </a:path>
            </a:pathLst>
          </a:custGeom>
          <a:blipFill>
            <a:blip r:embed="rId5"/>
            <a:stretch>
              <a:fillRect l="0" t="0" r="0" b="0"/>
            </a:stretch>
          </a:blipFill>
        </p:spPr>
      </p:sp>
      <p:sp>
        <p:nvSpPr>
          <p:cNvPr name="Freeform 6" id="6"/>
          <p:cNvSpPr/>
          <p:nvPr/>
        </p:nvSpPr>
        <p:spPr>
          <a:xfrm flipH="false" flipV="false" rot="0">
            <a:off x="13369846" y="1578394"/>
            <a:ext cx="1788867" cy="1788867"/>
          </a:xfrm>
          <a:custGeom>
            <a:avLst/>
            <a:gdLst/>
            <a:ahLst/>
            <a:cxnLst/>
            <a:rect r="r" b="b" t="t" l="l"/>
            <a:pathLst>
              <a:path h="1788867" w="1788867">
                <a:moveTo>
                  <a:pt x="0" y="0"/>
                </a:moveTo>
                <a:lnTo>
                  <a:pt x="1788867" y="0"/>
                </a:lnTo>
                <a:lnTo>
                  <a:pt x="1788867" y="1788867"/>
                </a:lnTo>
                <a:lnTo>
                  <a:pt x="0" y="1788867"/>
                </a:lnTo>
                <a:lnTo>
                  <a:pt x="0" y="0"/>
                </a:lnTo>
                <a:close/>
              </a:path>
            </a:pathLst>
          </a:custGeom>
          <a:blipFill>
            <a:blip r:embed="rId6"/>
            <a:stretch>
              <a:fillRect l="0" t="0" r="0" b="0"/>
            </a:stretch>
          </a:blipFill>
        </p:spPr>
      </p:sp>
      <p:sp>
        <p:nvSpPr>
          <p:cNvPr name="Freeform 7" id="7"/>
          <p:cNvSpPr/>
          <p:nvPr/>
        </p:nvSpPr>
        <p:spPr>
          <a:xfrm flipH="false" flipV="false" rot="0">
            <a:off x="2605004" y="7470066"/>
            <a:ext cx="3159830" cy="2538396"/>
          </a:xfrm>
          <a:custGeom>
            <a:avLst/>
            <a:gdLst/>
            <a:ahLst/>
            <a:cxnLst/>
            <a:rect r="r" b="b" t="t" l="l"/>
            <a:pathLst>
              <a:path h="2538396" w="3159830">
                <a:moveTo>
                  <a:pt x="0" y="0"/>
                </a:moveTo>
                <a:lnTo>
                  <a:pt x="3159830" y="0"/>
                </a:lnTo>
                <a:lnTo>
                  <a:pt x="3159830" y="2538397"/>
                </a:lnTo>
                <a:lnTo>
                  <a:pt x="0" y="2538397"/>
                </a:lnTo>
                <a:lnTo>
                  <a:pt x="0" y="0"/>
                </a:lnTo>
                <a:close/>
              </a:path>
            </a:pathLst>
          </a:custGeom>
          <a:blipFill>
            <a:blip r:embed="rId7"/>
            <a:stretch>
              <a:fillRect l="0" t="0" r="0" b="0"/>
            </a:stretch>
          </a:blipFill>
        </p:spPr>
      </p:sp>
      <p:sp>
        <p:nvSpPr>
          <p:cNvPr name="Freeform 8" id="8"/>
          <p:cNvSpPr/>
          <p:nvPr/>
        </p:nvSpPr>
        <p:spPr>
          <a:xfrm flipH="false" flipV="false" rot="0">
            <a:off x="11666501" y="7470066"/>
            <a:ext cx="2538396" cy="2538396"/>
          </a:xfrm>
          <a:custGeom>
            <a:avLst/>
            <a:gdLst/>
            <a:ahLst/>
            <a:cxnLst/>
            <a:rect r="r" b="b" t="t" l="l"/>
            <a:pathLst>
              <a:path h="2538396" w="2538396">
                <a:moveTo>
                  <a:pt x="0" y="0"/>
                </a:moveTo>
                <a:lnTo>
                  <a:pt x="2538396" y="0"/>
                </a:lnTo>
                <a:lnTo>
                  <a:pt x="2538396" y="2538397"/>
                </a:lnTo>
                <a:lnTo>
                  <a:pt x="0" y="2538397"/>
                </a:lnTo>
                <a:lnTo>
                  <a:pt x="0" y="0"/>
                </a:lnTo>
                <a:close/>
              </a:path>
            </a:pathLst>
          </a:custGeom>
          <a:blipFill>
            <a:blip r:embed="rId8"/>
            <a:stretch>
              <a:fillRect l="0" t="0" r="0" b="0"/>
            </a:stretch>
          </a:blipFill>
        </p:spPr>
      </p:sp>
      <p:sp>
        <p:nvSpPr>
          <p:cNvPr name="TextBox 9" id="9"/>
          <p:cNvSpPr txBox="true"/>
          <p:nvPr/>
        </p:nvSpPr>
        <p:spPr>
          <a:xfrm rot="0">
            <a:off x="3820734" y="4106813"/>
            <a:ext cx="3888199" cy="1873348"/>
          </a:xfrm>
          <a:prstGeom prst="rect">
            <a:avLst/>
          </a:prstGeom>
        </p:spPr>
        <p:txBody>
          <a:bodyPr anchor="t" rtlCol="false" tIns="0" lIns="0" bIns="0" rIns="0">
            <a:spAutoFit/>
          </a:bodyPr>
          <a:lstStyle/>
          <a:p>
            <a:pPr algn="ctr">
              <a:lnSpc>
                <a:spcPts val="15384"/>
              </a:lnSpc>
            </a:pPr>
            <a:r>
              <a:rPr lang="en-US" sz="10988">
                <a:solidFill>
                  <a:srgbClr val="FFFFFF"/>
                </a:solidFill>
                <a:latin typeface="Canva Sans Bold"/>
              </a:rPr>
              <a:t>LOOP</a:t>
            </a:r>
          </a:p>
        </p:txBody>
      </p:sp>
      <p:sp>
        <p:nvSpPr>
          <p:cNvPr name="TextBox 10" id="10"/>
          <p:cNvSpPr txBox="true"/>
          <p:nvPr/>
        </p:nvSpPr>
        <p:spPr>
          <a:xfrm rot="0">
            <a:off x="10349463" y="4106813"/>
            <a:ext cx="2748126" cy="1873348"/>
          </a:xfrm>
          <a:prstGeom prst="rect">
            <a:avLst/>
          </a:prstGeom>
        </p:spPr>
        <p:txBody>
          <a:bodyPr anchor="t" rtlCol="false" tIns="0" lIns="0" bIns="0" rIns="0">
            <a:spAutoFit/>
          </a:bodyPr>
          <a:lstStyle/>
          <a:p>
            <a:pPr algn="ctr">
              <a:lnSpc>
                <a:spcPts val="15384"/>
              </a:lnSpc>
            </a:pPr>
            <a:r>
              <a:rPr lang="en-US" sz="10988">
                <a:solidFill>
                  <a:srgbClr val="FFFFFF"/>
                </a:solidFill>
                <a:latin typeface="Canva Sans Bold"/>
              </a:rPr>
              <a:t>SQL</a:t>
            </a:r>
          </a:p>
        </p:txBody>
      </p:sp>
      <p:sp>
        <p:nvSpPr>
          <p:cNvPr name="TextBox 11" id="11"/>
          <p:cNvSpPr txBox="true"/>
          <p:nvPr/>
        </p:nvSpPr>
        <p:spPr>
          <a:xfrm rot="0">
            <a:off x="0" y="634373"/>
            <a:ext cx="6484403" cy="1028700"/>
          </a:xfrm>
          <a:prstGeom prst="rect">
            <a:avLst/>
          </a:prstGeom>
        </p:spPr>
        <p:txBody>
          <a:bodyPr anchor="t" rtlCol="false" tIns="0" lIns="0" bIns="0" rIns="0">
            <a:spAutoFit/>
          </a:bodyPr>
          <a:lstStyle/>
          <a:p>
            <a:pPr algn="ctr">
              <a:lnSpc>
                <a:spcPts val="7259"/>
              </a:lnSpc>
              <a:spcBef>
                <a:spcPct val="0"/>
              </a:spcBef>
            </a:pPr>
            <a:r>
              <a:rPr lang="en-US" sz="6049" spc="56">
                <a:solidFill>
                  <a:srgbClr val="000000"/>
                </a:solidFill>
                <a:latin typeface="Times New Roman Bold"/>
              </a:rPr>
              <a:t>LIVE PROJECT</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1544724"/>
            <a:ext cx="15322798" cy="1982470"/>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000000"/>
                </a:solidFill>
                <a:latin typeface="Times New Roman Light"/>
              </a:rPr>
              <a:t>In SQL Server, a loop is the technique where a set of SQL statements are executed repeatedly until a condition is met.</a:t>
            </a:r>
          </a:p>
          <a:p>
            <a:pPr algn="just" marL="474976" indent="-237488" lvl="1">
              <a:lnSpc>
                <a:spcPts val="3079"/>
              </a:lnSpc>
              <a:buFont typeface="Arial"/>
              <a:buChar char="•"/>
            </a:pPr>
            <a:r>
              <a:rPr lang="en-US" sz="2199">
                <a:solidFill>
                  <a:srgbClr val="000000"/>
                </a:solidFill>
                <a:latin typeface="Times New Roman"/>
              </a:rPr>
              <a:t>SQL (Structured Query Language), loops are constructs used to iterate over a set of data or perform repetitive tasks. </a:t>
            </a:r>
          </a:p>
          <a:p>
            <a:pPr algn="just" marL="474976" indent="-237488" lvl="1">
              <a:lnSpc>
                <a:spcPts val="3079"/>
              </a:lnSpc>
              <a:buFont typeface="Arial"/>
              <a:buChar char="•"/>
            </a:pPr>
            <a:r>
              <a:rPr lang="en-US" sz="2199">
                <a:solidFill>
                  <a:srgbClr val="000000"/>
                </a:solidFill>
                <a:latin typeface="Times New Roman"/>
              </a:rPr>
              <a:t>Unlike traditional programming languages like Java or Python, SQL doesn't have built-in looping constructs like "for" or "while" loops. </a:t>
            </a:r>
          </a:p>
          <a:p>
            <a:pPr algn="just" marL="474976" indent="-237488" lvl="1">
              <a:lnSpc>
                <a:spcPts val="3079"/>
              </a:lnSpc>
              <a:buFont typeface="Arial"/>
              <a:buChar char="•"/>
            </a:pPr>
            <a:r>
              <a:rPr lang="en-US" sz="2199">
                <a:solidFill>
                  <a:srgbClr val="000000"/>
                </a:solidFill>
                <a:latin typeface="Times New Roman"/>
              </a:rPr>
              <a:t>However, there are methods available in SQL to achieve similar iterative functionality, such as cursors and recursive queries.</a:t>
            </a:r>
          </a:p>
        </p:txBody>
      </p:sp>
      <p:sp>
        <p:nvSpPr>
          <p:cNvPr name="TextBox 3" id="3"/>
          <p:cNvSpPr txBox="true"/>
          <p:nvPr/>
        </p:nvSpPr>
        <p:spPr>
          <a:xfrm rot="0">
            <a:off x="797572" y="619017"/>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LOOP SQL</a:t>
            </a:r>
          </a:p>
        </p:txBody>
      </p:sp>
      <p:sp>
        <p:nvSpPr>
          <p:cNvPr name="TextBox 4" id="4"/>
          <p:cNvSpPr txBox="true"/>
          <p:nvPr/>
        </p:nvSpPr>
        <p:spPr>
          <a:xfrm rot="0">
            <a:off x="1028700" y="5254612"/>
            <a:ext cx="15322798" cy="39350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Times New Roman Light"/>
              </a:rPr>
              <a:t>JavaScript is a versatile programming language commonly used for building interactive web applications.</a:t>
            </a:r>
          </a:p>
          <a:p>
            <a:pPr algn="just" marL="474979" indent="-237490" lvl="1">
              <a:lnSpc>
                <a:spcPts val="3079"/>
              </a:lnSpc>
              <a:buFont typeface="Arial"/>
              <a:buChar char="•"/>
            </a:pPr>
            <a:r>
              <a:rPr lang="en-US" sz="2199">
                <a:solidFill>
                  <a:srgbClr val="000000"/>
                </a:solidFill>
                <a:latin typeface="Times New Roman Bold"/>
              </a:rPr>
              <a:t>Event Handling</a:t>
            </a:r>
            <a:r>
              <a:rPr lang="en-US" sz="2199">
                <a:solidFill>
                  <a:srgbClr val="000000"/>
                </a:solidFill>
                <a:latin typeface="Times New Roman Light"/>
              </a:rPr>
              <a:t>:- JavaScript is frequently used to handle user interactions such as clicks, key presses, form submissions, etc. You can define event listeners that trigger functions when specific events occur on HTML elements.</a:t>
            </a:r>
          </a:p>
          <a:p>
            <a:pPr algn="just" marL="474979" indent="-237490" lvl="1">
              <a:lnSpc>
                <a:spcPts val="3079"/>
              </a:lnSpc>
              <a:buFont typeface="Arial"/>
              <a:buChar char="•"/>
            </a:pPr>
            <a:r>
              <a:rPr lang="en-US" sz="2199">
                <a:solidFill>
                  <a:srgbClr val="000000"/>
                </a:solidFill>
                <a:latin typeface="Times New Roman Bold"/>
              </a:rPr>
              <a:t>DOM Manipulation</a:t>
            </a:r>
            <a:r>
              <a:rPr lang="en-US" sz="2199">
                <a:solidFill>
                  <a:srgbClr val="000000"/>
                </a:solidFill>
                <a:latin typeface="Times New Roman Light"/>
              </a:rPr>
              <a:t>:- JavaScript allows you to dynamically update the content and styles of HTML elements on a webpage. You can manipulate the Document Object Model (DOM) using functions to add, remove, or modify elements.</a:t>
            </a:r>
          </a:p>
          <a:p>
            <a:pPr algn="just" marL="474979" indent="-237490" lvl="1">
              <a:lnSpc>
                <a:spcPts val="3079"/>
              </a:lnSpc>
              <a:buFont typeface="Arial"/>
              <a:buChar char="•"/>
            </a:pPr>
            <a:r>
              <a:rPr lang="en-US" sz="2199">
                <a:solidFill>
                  <a:srgbClr val="000000"/>
                </a:solidFill>
                <a:latin typeface="Times New Roman Bold"/>
              </a:rPr>
              <a:t>AJAX Requests</a:t>
            </a:r>
            <a:r>
              <a:rPr lang="en-US" sz="2199">
                <a:solidFill>
                  <a:srgbClr val="000000"/>
                </a:solidFill>
                <a:latin typeface="Times New Roman Light"/>
              </a:rPr>
              <a:t>:- JavaScript enables asynchronous communication with a server using AJAX (Asynchronous JavaScript and XML) requests. You can define functions to send HTTP requests to a server and handle the responses without reloading the entire page.</a:t>
            </a:r>
          </a:p>
          <a:p>
            <a:pPr algn="just" marL="474979" indent="-237490" lvl="1">
              <a:lnSpc>
                <a:spcPts val="3079"/>
              </a:lnSpc>
              <a:buFont typeface="Arial"/>
              <a:buChar char="•"/>
            </a:pPr>
            <a:r>
              <a:rPr lang="en-US" sz="2199">
                <a:solidFill>
                  <a:srgbClr val="000000"/>
                </a:solidFill>
                <a:latin typeface="Times New Roman Bold"/>
              </a:rPr>
              <a:t>Error Handling</a:t>
            </a:r>
            <a:r>
              <a:rPr lang="en-US" sz="2199">
                <a:solidFill>
                  <a:srgbClr val="000000"/>
                </a:solidFill>
                <a:latin typeface="Times New Roman Light"/>
              </a:rPr>
              <a:t>:- JavaScript allows you to handle runtime errors and exceptions gracefully using try-catch blocks. You can define functions to catch and handle errors to prevent them from crashing the entire application.</a:t>
            </a:r>
          </a:p>
        </p:txBody>
      </p:sp>
      <p:sp>
        <p:nvSpPr>
          <p:cNvPr name="TextBox 5" id="5"/>
          <p:cNvSpPr txBox="true"/>
          <p:nvPr/>
        </p:nvSpPr>
        <p:spPr>
          <a:xfrm rot="0">
            <a:off x="797572" y="4328906"/>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JavaScript</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1417670"/>
            <a:ext cx="16393675" cy="3154045"/>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000000"/>
                </a:solidFill>
                <a:latin typeface="Times New Roman Light"/>
              </a:rPr>
              <a:t>Node.js is widely used for building web servers due to its non-blocking, event-driven architecture. Frameworks like Express.js make it easy to create robust and scalable web applications.</a:t>
            </a:r>
          </a:p>
          <a:p>
            <a:pPr algn="just" marL="474976" indent="-237488" lvl="1">
              <a:lnSpc>
                <a:spcPts val="3079"/>
              </a:lnSpc>
              <a:buFont typeface="Arial"/>
              <a:buChar char="•"/>
            </a:pPr>
            <a:r>
              <a:rPr lang="en-US" sz="2199">
                <a:solidFill>
                  <a:srgbClr val="000000"/>
                </a:solidFill>
                <a:latin typeface="Times New Roman Bold"/>
              </a:rPr>
              <a:t>API Development:- </a:t>
            </a:r>
            <a:r>
              <a:rPr lang="en-US" sz="2199">
                <a:solidFill>
                  <a:srgbClr val="000000"/>
                </a:solidFill>
                <a:latin typeface="Times New Roman Light"/>
              </a:rPr>
              <a:t>Node js is ideal for building RESTful APIs to provide data and services to client-side applications. You can define routes, handle requests, and interact with databases using libraries like Mongoose or SQL databases.</a:t>
            </a:r>
          </a:p>
          <a:p>
            <a:pPr algn="just" marL="474976" indent="-237488" lvl="1">
              <a:lnSpc>
                <a:spcPts val="3079"/>
              </a:lnSpc>
              <a:buFont typeface="Arial"/>
              <a:buChar char="•"/>
            </a:pPr>
            <a:r>
              <a:rPr lang="en-US" sz="2199">
                <a:solidFill>
                  <a:srgbClr val="000000"/>
                </a:solidFill>
                <a:latin typeface="Times New Roman Bold"/>
              </a:rPr>
              <a:t>Real-time Applications:- </a:t>
            </a:r>
            <a:r>
              <a:rPr lang="en-US" sz="2199">
                <a:solidFill>
                  <a:srgbClr val="000000"/>
                </a:solidFill>
                <a:latin typeface="Times New Roman Light"/>
              </a:rPr>
              <a:t>Node js, along with frameworks like Socket.io, is used for building real-time web applications that require bidirectional communication between clients and servers.</a:t>
            </a:r>
          </a:p>
          <a:p>
            <a:pPr algn="just" marL="474976" indent="-237488" lvl="1">
              <a:lnSpc>
                <a:spcPts val="3079"/>
              </a:lnSpc>
              <a:buFont typeface="Arial"/>
              <a:buChar char="•"/>
            </a:pPr>
            <a:r>
              <a:rPr lang="en-US" sz="2199">
                <a:solidFill>
                  <a:srgbClr val="000000"/>
                </a:solidFill>
                <a:latin typeface="Times New Roman Bold"/>
              </a:rPr>
              <a:t>Microservices:- </a:t>
            </a:r>
            <a:r>
              <a:rPr lang="en-US" sz="2199">
                <a:solidFill>
                  <a:srgbClr val="000000"/>
                </a:solidFill>
                <a:latin typeface="Times New Roman Light"/>
              </a:rPr>
              <a:t>Node js is well-suited for building microservices architecture, where small, independent services communicate with each other to perform specific tasks. This allows for better scalability, maintainability, and deployment flexibility.</a:t>
            </a:r>
          </a:p>
        </p:txBody>
      </p:sp>
      <p:sp>
        <p:nvSpPr>
          <p:cNvPr name="TextBox 3" id="3"/>
          <p:cNvSpPr txBox="true"/>
          <p:nvPr/>
        </p:nvSpPr>
        <p:spPr>
          <a:xfrm rot="0">
            <a:off x="797572" y="619017"/>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node JS</a:t>
            </a:r>
          </a:p>
        </p:txBody>
      </p:sp>
      <p:sp>
        <p:nvSpPr>
          <p:cNvPr name="TextBox 4" id="4"/>
          <p:cNvSpPr txBox="true"/>
          <p:nvPr/>
        </p:nvSpPr>
        <p:spPr>
          <a:xfrm rot="0">
            <a:off x="947162" y="5612765"/>
            <a:ext cx="16393675"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Times New Roman Light"/>
              </a:rPr>
              <a:t>Firebase is a comprehensive platform provided by Google for building web and mobile applications. It offers a variety of services that can be used individually or together to streamline the development process.</a:t>
            </a:r>
          </a:p>
          <a:p>
            <a:pPr algn="just" marL="474979" indent="-237490" lvl="1">
              <a:lnSpc>
                <a:spcPts val="3079"/>
              </a:lnSpc>
              <a:buFont typeface="Arial"/>
              <a:buChar char="•"/>
            </a:pPr>
            <a:r>
              <a:rPr lang="en-US" sz="2199">
                <a:solidFill>
                  <a:srgbClr val="000000"/>
                </a:solidFill>
                <a:latin typeface="Times New Roman Bold"/>
              </a:rPr>
              <a:t>Realtime Database:- </a:t>
            </a:r>
            <a:r>
              <a:rPr lang="en-US" sz="2199">
                <a:solidFill>
                  <a:srgbClr val="000000"/>
                </a:solidFill>
                <a:latin typeface="Times New Roman Light"/>
              </a:rPr>
              <a:t>Firebase Realtime Database is a NoSQL cloud database that stores and syncs data between your users in real-time. It's ideal for building collaborative and real-time applications such as chat apps, collaborative editing tools, etc.</a:t>
            </a:r>
          </a:p>
          <a:p>
            <a:pPr algn="just" marL="474979" indent="-237490" lvl="1">
              <a:lnSpc>
                <a:spcPts val="3079"/>
              </a:lnSpc>
              <a:buFont typeface="Arial"/>
              <a:buChar char="•"/>
            </a:pPr>
            <a:r>
              <a:rPr lang="en-US" sz="2199">
                <a:solidFill>
                  <a:srgbClr val="000000"/>
                </a:solidFill>
                <a:latin typeface="Times New Roman Bold"/>
              </a:rPr>
              <a:t>Hosting:- </a:t>
            </a:r>
            <a:r>
              <a:rPr lang="en-US" sz="2199">
                <a:solidFill>
                  <a:srgbClr val="000000"/>
                </a:solidFill>
                <a:latin typeface="Times New Roman Light"/>
              </a:rPr>
              <a:t>Firebase Hosting provides fast and secure hosting for your web app, including SSL encryption, CDN integration, and automatic deployment from a Git repository. It's ideal for hosting static websites, single-page apps, and progressive web apps.</a:t>
            </a:r>
          </a:p>
          <a:p>
            <a:pPr algn="just" marL="474979" indent="-237490" lvl="1">
              <a:lnSpc>
                <a:spcPts val="3079"/>
              </a:lnSpc>
              <a:buFont typeface="Arial"/>
              <a:buChar char="•"/>
            </a:pPr>
            <a:r>
              <a:rPr lang="en-US" sz="2199">
                <a:solidFill>
                  <a:srgbClr val="000000"/>
                </a:solidFill>
                <a:latin typeface="Times New Roman Bold"/>
              </a:rPr>
              <a:t>Cloud Functions:- </a:t>
            </a:r>
            <a:r>
              <a:rPr lang="en-US" sz="2199">
                <a:solidFill>
                  <a:srgbClr val="000000"/>
                </a:solidFill>
                <a:latin typeface="Times New Roman Light"/>
              </a:rPr>
              <a:t>Firebase Cloud Functions allows you to run server-side code in response to events triggered by Firebase features and HTTPS requests. You can use it to extend your app's functionality, integrate with third-party services, and automate tasks.</a:t>
            </a:r>
          </a:p>
        </p:txBody>
      </p:sp>
      <p:sp>
        <p:nvSpPr>
          <p:cNvPr name="TextBox 5" id="5"/>
          <p:cNvSpPr txBox="true"/>
          <p:nvPr/>
        </p:nvSpPr>
        <p:spPr>
          <a:xfrm rot="0">
            <a:off x="797572" y="4817110"/>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FIREVASE</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1417670"/>
            <a:ext cx="16393675" cy="7449820"/>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000000"/>
                </a:solidFill>
                <a:latin typeface="Times New Roman Light"/>
              </a:rPr>
              <a:t>Ngrok is a service that creates secure tunnels to your localhost, exposing it to the internet. It's often used by developers during the development and testing phase of web applications or APIs. This allows them to share their work with others or test functionality across different devices without deploying it to a public server.</a:t>
            </a:r>
          </a:p>
          <a:p>
            <a:pPr algn="just" marL="949952" indent="-316651" lvl="2">
              <a:lnSpc>
                <a:spcPts val="3079"/>
              </a:lnSpc>
              <a:buFont typeface="Arial"/>
              <a:buChar char="⚬"/>
            </a:pPr>
            <a:r>
              <a:rPr lang="en-US" sz="2199">
                <a:solidFill>
                  <a:srgbClr val="000000"/>
                </a:solidFill>
                <a:latin typeface="Times New Roman Bold"/>
              </a:rPr>
              <a:t>Tunneling</a:t>
            </a:r>
            <a:r>
              <a:rPr lang="en-US" sz="2199">
                <a:solidFill>
                  <a:srgbClr val="000000"/>
                </a:solidFill>
                <a:latin typeface="Times New Roman Light"/>
              </a:rPr>
              <a:t>: Ngrok establishes secure tunnels from a public endpoint (e.g., ngrok.io) to a port on your local machine. This means you can expose a local server running on your machine to the internet without having to deploy it to a public server.</a:t>
            </a:r>
          </a:p>
          <a:p>
            <a:pPr algn="just" marL="949952" indent="-316651" lvl="2">
              <a:lnSpc>
                <a:spcPts val="3079"/>
              </a:lnSpc>
              <a:buFont typeface="Arial"/>
              <a:buChar char="⚬"/>
            </a:pPr>
            <a:r>
              <a:rPr lang="en-US" sz="2199">
                <a:solidFill>
                  <a:srgbClr val="000000"/>
                </a:solidFill>
                <a:latin typeface="Times New Roman Bold"/>
              </a:rPr>
              <a:t>Security</a:t>
            </a:r>
            <a:r>
              <a:rPr lang="en-US" sz="2199">
                <a:solidFill>
                  <a:srgbClr val="000000"/>
                </a:solidFill>
                <a:latin typeface="Times New Roman Light"/>
              </a:rPr>
              <a:t>: Ngrok tunnels are secure, utilizing TLS encryption for data transfer. This means that data transmitted between your local machine and the ngrok server is encrypted.</a:t>
            </a:r>
          </a:p>
          <a:p>
            <a:pPr algn="just" marL="949952" indent="-316651" lvl="2">
              <a:lnSpc>
                <a:spcPts val="3079"/>
              </a:lnSpc>
              <a:buFont typeface="Arial"/>
              <a:buChar char="⚬"/>
            </a:pPr>
            <a:r>
              <a:rPr lang="en-US" sz="2199">
                <a:solidFill>
                  <a:srgbClr val="000000"/>
                </a:solidFill>
                <a:latin typeface="Times New Roman Bold"/>
              </a:rPr>
              <a:t>Subdomains</a:t>
            </a:r>
            <a:r>
              <a:rPr lang="en-US" sz="2199">
                <a:solidFill>
                  <a:srgbClr val="000000"/>
                </a:solidFill>
                <a:latin typeface="Times New Roman Light"/>
              </a:rPr>
              <a:t>: Ngrok allows you to reserve a subdomain under ngrok.io for your account, making it easier to remember the URL for your tunnels.</a:t>
            </a:r>
          </a:p>
          <a:p>
            <a:pPr algn="just" marL="949952" indent="-316651" lvl="2">
              <a:lnSpc>
                <a:spcPts val="3079"/>
              </a:lnSpc>
              <a:buFont typeface="Arial"/>
              <a:buChar char="⚬"/>
            </a:pPr>
            <a:r>
              <a:rPr lang="en-US" sz="2199">
                <a:solidFill>
                  <a:srgbClr val="000000"/>
                </a:solidFill>
                <a:latin typeface="Times New Roman Bold"/>
              </a:rPr>
              <a:t>Inspecting traffic</a:t>
            </a:r>
            <a:r>
              <a:rPr lang="en-US" sz="2199">
                <a:solidFill>
                  <a:srgbClr val="000000"/>
                </a:solidFill>
                <a:latin typeface="Times New Roman Light"/>
              </a:rPr>
              <a:t>: Ngrok provides a web interface where you can inspect the HTTP traffic passing through the tunnel in real-time. This can be helpful for debugging and monitoring purposes.</a:t>
            </a:r>
          </a:p>
          <a:p>
            <a:pPr algn="just" marL="949952" indent="-316651" lvl="2">
              <a:lnSpc>
                <a:spcPts val="3079"/>
              </a:lnSpc>
              <a:buFont typeface="Arial"/>
              <a:buChar char="⚬"/>
            </a:pPr>
            <a:r>
              <a:rPr lang="en-US" sz="2199">
                <a:solidFill>
                  <a:srgbClr val="000000"/>
                </a:solidFill>
                <a:latin typeface="Times New Roman Bold"/>
              </a:rPr>
              <a:t>Authentication and custom domains</a:t>
            </a:r>
            <a:r>
              <a:rPr lang="en-US" sz="2199">
                <a:solidFill>
                  <a:srgbClr val="000000"/>
                </a:solidFill>
                <a:latin typeface="Times New Roman Light"/>
              </a:rPr>
              <a:t>: Ngrok offers features like HTTP basic authentication for added security, and you can also use custom domains if you’re on one of their paid plans.</a:t>
            </a:r>
          </a:p>
          <a:p>
            <a:pPr algn="just" marL="949952" indent="-316651" lvl="2">
              <a:lnSpc>
                <a:spcPts val="3079"/>
              </a:lnSpc>
              <a:buFont typeface="Arial"/>
              <a:buChar char="⚬"/>
            </a:pPr>
            <a:r>
              <a:rPr lang="en-US" sz="2199">
                <a:solidFill>
                  <a:srgbClr val="000000"/>
                </a:solidFill>
                <a:latin typeface="Times New Roman Bold"/>
              </a:rPr>
              <a:t>Integration with Development</a:t>
            </a:r>
            <a:r>
              <a:rPr lang="en-US" sz="2199">
                <a:solidFill>
                  <a:srgbClr val="000000"/>
                </a:solidFill>
                <a:latin typeface="Times New Roman Light"/>
              </a:rPr>
              <a:t> Tools: Ngrok seamlessly integrates with various development tools and frameworks commonly used by developers, such as Node.js, Python, Ruby on Rails, and more. This integration streamlines the process of setting up tunnels and testing web applications or APIs during development.</a:t>
            </a:r>
          </a:p>
          <a:p>
            <a:pPr algn="just" marL="949952" indent="-316651" lvl="2">
              <a:lnSpc>
                <a:spcPts val="3079"/>
              </a:lnSpc>
              <a:buFont typeface="Arial"/>
              <a:buChar char="⚬"/>
            </a:pPr>
            <a:r>
              <a:rPr lang="en-US" sz="2199">
                <a:solidFill>
                  <a:srgbClr val="000000"/>
                </a:solidFill>
                <a:latin typeface="Times New Roman Bold"/>
              </a:rPr>
              <a:t>Dynamic Port Forwarding</a:t>
            </a:r>
            <a:r>
              <a:rPr lang="en-US" sz="2199">
                <a:solidFill>
                  <a:srgbClr val="000000"/>
                </a:solidFill>
                <a:latin typeface="Times New Roman Light"/>
              </a:rPr>
              <a:t>: Ngrok's ability to dynamically assign a public URL to a local port simplifies the process of exposing multiple services running on different ports simultaneously. This flexibility is particularly useful for developers working on complex projects with multiple components.</a:t>
            </a:r>
          </a:p>
        </p:txBody>
      </p:sp>
      <p:sp>
        <p:nvSpPr>
          <p:cNvPr name="TextBox 3" id="3"/>
          <p:cNvSpPr txBox="true"/>
          <p:nvPr/>
        </p:nvSpPr>
        <p:spPr>
          <a:xfrm rot="0">
            <a:off x="797572" y="619017"/>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Ngrok</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028700" y="1417670"/>
            <a:ext cx="16393675" cy="7449820"/>
          </a:xfrm>
          <a:prstGeom prst="rect">
            <a:avLst/>
          </a:prstGeom>
        </p:spPr>
        <p:txBody>
          <a:bodyPr anchor="t" rtlCol="false" tIns="0" lIns="0" bIns="0" rIns="0">
            <a:spAutoFit/>
          </a:bodyPr>
          <a:lstStyle/>
          <a:p>
            <a:pPr algn="just" marL="474976" indent="-237488" lvl="1">
              <a:lnSpc>
                <a:spcPts val="3079"/>
              </a:lnSpc>
              <a:buFont typeface="Arial"/>
              <a:buChar char="•"/>
            </a:pPr>
            <a:r>
              <a:rPr lang="en-US" sz="2199">
                <a:solidFill>
                  <a:srgbClr val="000000"/>
                </a:solidFill>
                <a:latin typeface="Times New Roman Light"/>
              </a:rPr>
              <a:t>IBM Cognos, Custom Controls are a way to extend the functionality of the report authoring environment by allowing developers to create custom user interface components. These components can be integrated into Cognos reports to enhance interactivity, visualization, or data manipulation capabilities beyond what's provided by default.</a:t>
            </a:r>
          </a:p>
          <a:p>
            <a:pPr algn="just" marL="949952" indent="-316651" lvl="2">
              <a:lnSpc>
                <a:spcPts val="3079"/>
              </a:lnSpc>
              <a:buFont typeface="Arial"/>
              <a:buChar char="⚬"/>
            </a:pPr>
            <a:r>
              <a:rPr lang="en-US" sz="2199">
                <a:solidFill>
                  <a:srgbClr val="000000"/>
                </a:solidFill>
                <a:latin typeface="Times New Roman Bold"/>
              </a:rPr>
              <a:t>Purpose</a:t>
            </a:r>
            <a:r>
              <a:rPr lang="en-US" sz="2199">
                <a:solidFill>
                  <a:srgbClr val="000000"/>
                </a:solidFill>
                <a:latin typeface="Times New Roman Light"/>
              </a:rPr>
              <a:t>: Custom Controls allow developers to create custom user interface elements or components that can be embedded within Cognos reports. These components can range from simple input fields to complex interactive visualizations.</a:t>
            </a:r>
          </a:p>
          <a:p>
            <a:pPr algn="just" marL="949952" indent="-316651" lvl="2">
              <a:lnSpc>
                <a:spcPts val="3079"/>
              </a:lnSpc>
              <a:buFont typeface="Arial"/>
              <a:buChar char="⚬"/>
            </a:pPr>
            <a:r>
              <a:rPr lang="en-US" sz="2199">
                <a:solidFill>
                  <a:srgbClr val="000000"/>
                </a:solidFill>
                <a:latin typeface="Times New Roman Bold"/>
              </a:rPr>
              <a:t>Development</a:t>
            </a:r>
            <a:r>
              <a:rPr lang="en-US" sz="2199">
                <a:solidFill>
                  <a:srgbClr val="000000"/>
                </a:solidFill>
                <a:latin typeface="Times New Roman Light"/>
              </a:rPr>
              <a:t>: Custom Controls are typically developed using web technologies such as HTML, CSS, and JavaScript. Developers can leverage libraries like jQuery or D3.js to create rich and interactive components.</a:t>
            </a:r>
          </a:p>
          <a:p>
            <a:pPr algn="just" marL="949952" indent="-316651" lvl="2">
              <a:lnSpc>
                <a:spcPts val="3079"/>
              </a:lnSpc>
              <a:buFont typeface="Arial"/>
              <a:buChar char="⚬"/>
            </a:pPr>
            <a:r>
              <a:rPr lang="en-US" sz="2199">
                <a:solidFill>
                  <a:srgbClr val="000000"/>
                </a:solidFill>
                <a:latin typeface="Times New Roman Bold"/>
              </a:rPr>
              <a:t>Integration</a:t>
            </a:r>
            <a:r>
              <a:rPr lang="en-US" sz="2199">
                <a:solidFill>
                  <a:srgbClr val="000000"/>
                </a:solidFill>
                <a:latin typeface="Times New Roman Light"/>
              </a:rPr>
              <a:t>: Once developed, Custom Controls can be integrated into Cognos reports using the Report Studio authoring tool. They are added to reports just like any other report item, such as tables or charts.</a:t>
            </a:r>
          </a:p>
          <a:p>
            <a:pPr algn="just" marL="949952" indent="-316651" lvl="2">
              <a:lnSpc>
                <a:spcPts val="3079"/>
              </a:lnSpc>
              <a:buFont typeface="Arial"/>
              <a:buChar char="⚬"/>
            </a:pPr>
            <a:r>
              <a:rPr lang="en-US" sz="2199">
                <a:solidFill>
                  <a:srgbClr val="000000"/>
                </a:solidFill>
                <a:latin typeface="Times New Roman Bold"/>
              </a:rPr>
              <a:t>Functionality</a:t>
            </a:r>
            <a:r>
              <a:rPr lang="en-US" sz="2199">
                <a:solidFill>
                  <a:srgbClr val="000000"/>
                </a:solidFill>
                <a:latin typeface="Times New Roman Light"/>
              </a:rPr>
              <a:t>: Custom Controls can provide a wide range of functionality, including custom input forms, interactive charts and graphs, data filters, and more. They can interact with Cognos data sources and respond to user actions within the report.</a:t>
            </a:r>
          </a:p>
          <a:p>
            <a:pPr algn="just" marL="949952" indent="-316651" lvl="2">
              <a:lnSpc>
                <a:spcPts val="3079"/>
              </a:lnSpc>
              <a:buFont typeface="Arial"/>
              <a:buChar char="⚬"/>
            </a:pPr>
            <a:r>
              <a:rPr lang="en-US" sz="2199">
                <a:solidFill>
                  <a:srgbClr val="000000"/>
                </a:solidFill>
                <a:latin typeface="Times New Roman Bold"/>
              </a:rPr>
              <a:t>Flexibility</a:t>
            </a:r>
            <a:r>
              <a:rPr lang="en-US" sz="2199">
                <a:solidFill>
                  <a:srgbClr val="000000"/>
                </a:solidFill>
                <a:latin typeface="Times New Roman Light"/>
              </a:rPr>
              <a:t>: Custom Controls offer flexibility in terms of design and functionality, allowing developers to tailor them to specific reporting requirements or user preferences.</a:t>
            </a:r>
          </a:p>
          <a:p>
            <a:pPr algn="just" marL="949952" indent="-316651" lvl="2">
              <a:lnSpc>
                <a:spcPts val="3079"/>
              </a:lnSpc>
              <a:buFont typeface="Arial"/>
              <a:buChar char="⚬"/>
            </a:pPr>
            <a:r>
              <a:rPr lang="en-US" sz="2199">
                <a:solidFill>
                  <a:srgbClr val="000000"/>
                </a:solidFill>
                <a:latin typeface="Times New Roman Bold"/>
              </a:rPr>
              <a:t>Deployment</a:t>
            </a:r>
            <a:r>
              <a:rPr lang="en-US" sz="2199">
                <a:solidFill>
                  <a:srgbClr val="000000"/>
                </a:solidFill>
                <a:latin typeface="Times New Roman Light"/>
              </a:rPr>
              <a:t>: Custom Controls need to be deployed to the Cognos server environment so that they can be used within reports. This typically involves uploading the control files to the appropriate directories on the Cognos server.</a:t>
            </a:r>
          </a:p>
          <a:p>
            <a:pPr algn="just" marL="949952" indent="-316651" lvl="2">
              <a:lnSpc>
                <a:spcPts val="3079"/>
              </a:lnSpc>
              <a:buFont typeface="Arial"/>
              <a:buChar char="⚬"/>
            </a:pPr>
            <a:r>
              <a:rPr lang="en-US" sz="2199">
                <a:solidFill>
                  <a:srgbClr val="000000"/>
                </a:solidFill>
                <a:latin typeface="Times New Roman Bold"/>
              </a:rPr>
              <a:t>Integration with Cognos Reports</a:t>
            </a:r>
            <a:r>
              <a:rPr lang="en-US" sz="2199">
                <a:solidFill>
                  <a:srgbClr val="000000"/>
                </a:solidFill>
                <a:latin typeface="Times New Roman Light"/>
              </a:rPr>
              <a:t>: Custom Controls are integrated into Cognos reports through the use of Report Studio, which is the report authoring tool in IBM Cognos.</a:t>
            </a:r>
          </a:p>
          <a:p>
            <a:pPr algn="just" marL="949952" indent="-316651" lvl="2">
              <a:lnSpc>
                <a:spcPts val="3079"/>
              </a:lnSpc>
              <a:buFont typeface="Arial"/>
              <a:buChar char="⚬"/>
            </a:pPr>
            <a:r>
              <a:rPr lang="en-US" sz="2199">
                <a:solidFill>
                  <a:srgbClr val="000000"/>
                </a:solidFill>
                <a:latin typeface="Times New Roman Bold"/>
              </a:rPr>
              <a:t>Documentation and Support</a:t>
            </a:r>
            <a:r>
              <a:rPr lang="en-US" sz="2199">
                <a:solidFill>
                  <a:srgbClr val="000000"/>
                </a:solidFill>
                <a:latin typeface="Times New Roman Light"/>
              </a:rPr>
              <a:t>: IBM provides documentation, tutorials, and forums to help developers learn how to create and integrate Custom Controls effectively.</a:t>
            </a:r>
          </a:p>
        </p:txBody>
      </p:sp>
      <p:sp>
        <p:nvSpPr>
          <p:cNvPr name="TextBox 3" id="3"/>
          <p:cNvSpPr txBox="true"/>
          <p:nvPr/>
        </p:nvSpPr>
        <p:spPr>
          <a:xfrm rot="0">
            <a:off x="797572" y="619017"/>
            <a:ext cx="250769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Cognos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67210"/>
            <a:ext cx="3635798" cy="7726071"/>
          </a:xfrm>
          <a:custGeom>
            <a:avLst/>
            <a:gdLst/>
            <a:ahLst/>
            <a:cxnLst/>
            <a:rect r="r" b="b" t="t" l="l"/>
            <a:pathLst>
              <a:path h="7726071" w="3635798">
                <a:moveTo>
                  <a:pt x="0" y="0"/>
                </a:moveTo>
                <a:lnTo>
                  <a:pt x="3635798" y="0"/>
                </a:lnTo>
                <a:lnTo>
                  <a:pt x="3635798" y="7726071"/>
                </a:lnTo>
                <a:lnTo>
                  <a:pt x="0" y="7726071"/>
                </a:lnTo>
                <a:lnTo>
                  <a:pt x="0" y="0"/>
                </a:lnTo>
                <a:close/>
              </a:path>
            </a:pathLst>
          </a:custGeom>
          <a:blipFill>
            <a:blip r:embed="rId2"/>
            <a:stretch>
              <a:fillRect l="0" t="0" r="0" b="0"/>
            </a:stretch>
          </a:blipFill>
        </p:spPr>
      </p:sp>
      <p:sp>
        <p:nvSpPr>
          <p:cNvPr name="Freeform 3" id="3"/>
          <p:cNvSpPr/>
          <p:nvPr/>
        </p:nvSpPr>
        <p:spPr>
          <a:xfrm flipH="false" flipV="false" rot="0">
            <a:off x="4804486" y="2327231"/>
            <a:ext cx="11922941" cy="2028190"/>
          </a:xfrm>
          <a:custGeom>
            <a:avLst/>
            <a:gdLst/>
            <a:ahLst/>
            <a:cxnLst/>
            <a:rect r="r" b="b" t="t" l="l"/>
            <a:pathLst>
              <a:path h="2028190" w="11922941">
                <a:moveTo>
                  <a:pt x="0" y="0"/>
                </a:moveTo>
                <a:lnTo>
                  <a:pt x="11922941" y="0"/>
                </a:lnTo>
                <a:lnTo>
                  <a:pt x="11922941" y="2028190"/>
                </a:lnTo>
                <a:lnTo>
                  <a:pt x="0" y="2028190"/>
                </a:lnTo>
                <a:lnTo>
                  <a:pt x="0" y="0"/>
                </a:lnTo>
                <a:close/>
              </a:path>
            </a:pathLst>
          </a:custGeom>
          <a:blipFill>
            <a:blip r:embed="rId3"/>
            <a:stretch>
              <a:fillRect l="0" t="0" r="0" b="0"/>
            </a:stretch>
          </a:blipFill>
        </p:spPr>
      </p:sp>
      <p:sp>
        <p:nvSpPr>
          <p:cNvPr name="Freeform 4" id="4"/>
          <p:cNvSpPr/>
          <p:nvPr/>
        </p:nvSpPr>
        <p:spPr>
          <a:xfrm flipH="false" flipV="false" rot="0">
            <a:off x="9758029" y="4891518"/>
            <a:ext cx="1007928" cy="503964"/>
          </a:xfrm>
          <a:custGeom>
            <a:avLst/>
            <a:gdLst/>
            <a:ahLst/>
            <a:cxnLst/>
            <a:rect r="r" b="b" t="t" l="l"/>
            <a:pathLst>
              <a:path h="503964" w="1007928">
                <a:moveTo>
                  <a:pt x="0" y="0"/>
                </a:moveTo>
                <a:lnTo>
                  <a:pt x="1007928" y="0"/>
                </a:lnTo>
                <a:lnTo>
                  <a:pt x="1007928" y="503964"/>
                </a:lnTo>
                <a:lnTo>
                  <a:pt x="0" y="503964"/>
                </a:lnTo>
                <a:lnTo>
                  <a:pt x="0" y="0"/>
                </a:lnTo>
                <a:close/>
              </a:path>
            </a:pathLst>
          </a:custGeom>
          <a:blipFill>
            <a:blip r:embed="rId4"/>
            <a:stretch>
              <a:fillRect l="0" t="0" r="0" b="0"/>
            </a:stretch>
          </a:blipFill>
        </p:spPr>
      </p:sp>
      <p:sp>
        <p:nvSpPr>
          <p:cNvPr name="Freeform 5" id="5"/>
          <p:cNvSpPr/>
          <p:nvPr/>
        </p:nvSpPr>
        <p:spPr>
          <a:xfrm flipH="false" flipV="false" rot="0">
            <a:off x="5089228" y="4355421"/>
            <a:ext cx="11353457" cy="489177"/>
          </a:xfrm>
          <a:custGeom>
            <a:avLst/>
            <a:gdLst/>
            <a:ahLst/>
            <a:cxnLst/>
            <a:rect r="r" b="b" t="t" l="l"/>
            <a:pathLst>
              <a:path h="489177" w="11353457">
                <a:moveTo>
                  <a:pt x="0" y="0"/>
                </a:moveTo>
                <a:lnTo>
                  <a:pt x="11353457" y="0"/>
                </a:lnTo>
                <a:lnTo>
                  <a:pt x="11353457" y="489177"/>
                </a:lnTo>
                <a:lnTo>
                  <a:pt x="0" y="489177"/>
                </a:lnTo>
                <a:lnTo>
                  <a:pt x="0" y="0"/>
                </a:lnTo>
                <a:close/>
              </a:path>
            </a:pathLst>
          </a:custGeom>
          <a:blipFill>
            <a:blip r:embed="rId5"/>
            <a:stretch>
              <a:fillRect l="0" t="0" r="0" b="0"/>
            </a:stretch>
          </a:blipFill>
        </p:spPr>
      </p:sp>
      <p:sp>
        <p:nvSpPr>
          <p:cNvPr name="Freeform 6" id="6"/>
          <p:cNvSpPr/>
          <p:nvPr/>
        </p:nvSpPr>
        <p:spPr>
          <a:xfrm flipH="false" flipV="false" rot="0">
            <a:off x="4948309" y="5443107"/>
            <a:ext cx="11779118" cy="3975299"/>
          </a:xfrm>
          <a:custGeom>
            <a:avLst/>
            <a:gdLst/>
            <a:ahLst/>
            <a:cxnLst/>
            <a:rect r="r" b="b" t="t" l="l"/>
            <a:pathLst>
              <a:path h="3975299" w="11779118">
                <a:moveTo>
                  <a:pt x="0" y="0"/>
                </a:moveTo>
                <a:lnTo>
                  <a:pt x="11779118" y="0"/>
                </a:lnTo>
                <a:lnTo>
                  <a:pt x="11779118" y="3975299"/>
                </a:lnTo>
                <a:lnTo>
                  <a:pt x="0" y="3975299"/>
                </a:lnTo>
                <a:lnTo>
                  <a:pt x="0" y="0"/>
                </a:lnTo>
                <a:close/>
              </a:path>
            </a:pathLst>
          </a:custGeom>
          <a:blipFill>
            <a:blip r:embed="rId6"/>
            <a:stretch>
              <a:fillRect l="0" t="0" r="0" b="0"/>
            </a:stretch>
          </a:blipFill>
        </p:spPr>
      </p:sp>
      <p:sp>
        <p:nvSpPr>
          <p:cNvPr name="TextBox 7" id="7"/>
          <p:cNvSpPr txBox="true"/>
          <p:nvPr/>
        </p:nvSpPr>
        <p:spPr>
          <a:xfrm rot="0">
            <a:off x="797572" y="619017"/>
            <a:ext cx="290700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SCREENSHOTS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97572" y="5235814"/>
            <a:ext cx="9395008" cy="2023546"/>
          </a:xfrm>
          <a:custGeom>
            <a:avLst/>
            <a:gdLst/>
            <a:ahLst/>
            <a:cxnLst/>
            <a:rect r="r" b="b" t="t" l="l"/>
            <a:pathLst>
              <a:path h="2023546" w="9395008">
                <a:moveTo>
                  <a:pt x="0" y="0"/>
                </a:moveTo>
                <a:lnTo>
                  <a:pt x="9395008" y="0"/>
                </a:lnTo>
                <a:lnTo>
                  <a:pt x="9395008" y="2023546"/>
                </a:lnTo>
                <a:lnTo>
                  <a:pt x="0" y="2023546"/>
                </a:lnTo>
                <a:lnTo>
                  <a:pt x="0" y="0"/>
                </a:lnTo>
                <a:close/>
              </a:path>
            </a:pathLst>
          </a:custGeom>
          <a:blipFill>
            <a:blip r:embed="rId2"/>
            <a:stretch>
              <a:fillRect l="0" t="0" r="-26215" b="0"/>
            </a:stretch>
          </a:blipFill>
        </p:spPr>
      </p:sp>
      <p:sp>
        <p:nvSpPr>
          <p:cNvPr name="Freeform 3" id="3"/>
          <p:cNvSpPr/>
          <p:nvPr/>
        </p:nvSpPr>
        <p:spPr>
          <a:xfrm flipH="false" flipV="false" rot="0">
            <a:off x="514794" y="1157498"/>
            <a:ext cx="14506918" cy="3399601"/>
          </a:xfrm>
          <a:custGeom>
            <a:avLst/>
            <a:gdLst/>
            <a:ahLst/>
            <a:cxnLst/>
            <a:rect r="r" b="b" t="t" l="l"/>
            <a:pathLst>
              <a:path h="3399601" w="14506918">
                <a:moveTo>
                  <a:pt x="0" y="0"/>
                </a:moveTo>
                <a:lnTo>
                  <a:pt x="14506918" y="0"/>
                </a:lnTo>
                <a:lnTo>
                  <a:pt x="14506918" y="3399601"/>
                </a:lnTo>
                <a:lnTo>
                  <a:pt x="0" y="3399601"/>
                </a:lnTo>
                <a:lnTo>
                  <a:pt x="0" y="0"/>
                </a:lnTo>
                <a:close/>
              </a:path>
            </a:pathLst>
          </a:custGeom>
          <a:blipFill>
            <a:blip r:embed="rId3"/>
            <a:stretch>
              <a:fillRect l="0" t="0" r="0" b="0"/>
            </a:stretch>
          </a:blipFill>
        </p:spPr>
      </p:sp>
      <p:sp>
        <p:nvSpPr>
          <p:cNvPr name="Freeform 4" id="4"/>
          <p:cNvSpPr/>
          <p:nvPr/>
        </p:nvSpPr>
        <p:spPr>
          <a:xfrm flipH="false" flipV="false" rot="0">
            <a:off x="9459280" y="478782"/>
            <a:ext cx="8451321" cy="4757031"/>
          </a:xfrm>
          <a:custGeom>
            <a:avLst/>
            <a:gdLst/>
            <a:ahLst/>
            <a:cxnLst/>
            <a:rect r="r" b="b" t="t" l="l"/>
            <a:pathLst>
              <a:path h="4757031" w="8451321">
                <a:moveTo>
                  <a:pt x="0" y="0"/>
                </a:moveTo>
                <a:lnTo>
                  <a:pt x="8451321" y="0"/>
                </a:lnTo>
                <a:lnTo>
                  <a:pt x="8451321" y="4757032"/>
                </a:lnTo>
                <a:lnTo>
                  <a:pt x="0" y="4757032"/>
                </a:lnTo>
                <a:lnTo>
                  <a:pt x="0" y="0"/>
                </a:lnTo>
                <a:close/>
              </a:path>
            </a:pathLst>
          </a:custGeom>
          <a:blipFill>
            <a:blip r:embed="rId4"/>
            <a:stretch>
              <a:fillRect l="0" t="0" r="0" b="0"/>
            </a:stretch>
          </a:blipFill>
        </p:spPr>
      </p:sp>
      <p:sp>
        <p:nvSpPr>
          <p:cNvPr name="Freeform 5" id="5"/>
          <p:cNvSpPr/>
          <p:nvPr/>
        </p:nvSpPr>
        <p:spPr>
          <a:xfrm flipH="false" flipV="false" rot="0">
            <a:off x="10599808" y="5363766"/>
            <a:ext cx="7310793" cy="4571087"/>
          </a:xfrm>
          <a:custGeom>
            <a:avLst/>
            <a:gdLst/>
            <a:ahLst/>
            <a:cxnLst/>
            <a:rect r="r" b="b" t="t" l="l"/>
            <a:pathLst>
              <a:path h="4571087" w="7310793">
                <a:moveTo>
                  <a:pt x="0" y="0"/>
                </a:moveTo>
                <a:lnTo>
                  <a:pt x="7310793" y="0"/>
                </a:lnTo>
                <a:lnTo>
                  <a:pt x="7310793" y="4571086"/>
                </a:lnTo>
                <a:lnTo>
                  <a:pt x="0" y="4571086"/>
                </a:lnTo>
                <a:lnTo>
                  <a:pt x="0" y="0"/>
                </a:lnTo>
                <a:close/>
              </a:path>
            </a:pathLst>
          </a:custGeom>
          <a:blipFill>
            <a:blip r:embed="rId5"/>
            <a:stretch>
              <a:fillRect l="0" t="0" r="-11053" b="0"/>
            </a:stretch>
          </a:blipFill>
        </p:spPr>
      </p:sp>
      <p:sp>
        <p:nvSpPr>
          <p:cNvPr name="TextBox 6" id="6"/>
          <p:cNvSpPr txBox="true"/>
          <p:nvPr/>
        </p:nvSpPr>
        <p:spPr>
          <a:xfrm rot="0">
            <a:off x="797572" y="619017"/>
            <a:ext cx="2907000" cy="538481"/>
          </a:xfrm>
          <a:prstGeom prst="rect">
            <a:avLst/>
          </a:prstGeom>
        </p:spPr>
        <p:txBody>
          <a:bodyPr anchor="t" rtlCol="false" tIns="0" lIns="0" bIns="0" rIns="0">
            <a:spAutoFit/>
          </a:bodyPr>
          <a:lstStyle/>
          <a:p>
            <a:pPr algn="l">
              <a:lnSpc>
                <a:spcPts val="3919"/>
              </a:lnSpc>
            </a:pPr>
            <a:r>
              <a:rPr lang="en-US" sz="2799">
                <a:solidFill>
                  <a:srgbClr val="000000"/>
                </a:solidFill>
                <a:latin typeface="Times New Roman"/>
              </a:rPr>
              <a:t>SCREENSHOTS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rot="0">
            <a:off x="1028700" y="7430399"/>
            <a:ext cx="16230600" cy="0"/>
          </a:xfrm>
          <a:prstGeom prst="line">
            <a:avLst/>
          </a:prstGeom>
          <a:ln cap="flat" w="9525">
            <a:solidFill>
              <a:srgbClr val="FFFFFF"/>
            </a:solidFill>
            <a:prstDash val="solid"/>
            <a:headEnd type="none" len="sm" w="sm"/>
            <a:tailEnd type="none" len="sm" w="sm"/>
          </a:ln>
        </p:spPr>
      </p:sp>
      <p:sp>
        <p:nvSpPr>
          <p:cNvPr name="Freeform 4" id="4"/>
          <p:cNvSpPr/>
          <p:nvPr/>
        </p:nvSpPr>
        <p:spPr>
          <a:xfrm flipH="false" flipV="false" rot="0">
            <a:off x="13955110" y="5143500"/>
            <a:ext cx="3143542" cy="474497"/>
          </a:xfrm>
          <a:custGeom>
            <a:avLst/>
            <a:gdLst/>
            <a:ahLst/>
            <a:cxnLst/>
            <a:rect r="r" b="b" t="t" l="l"/>
            <a:pathLst>
              <a:path h="474497" w="3143542">
                <a:moveTo>
                  <a:pt x="0" y="0"/>
                </a:moveTo>
                <a:lnTo>
                  <a:pt x="3143542" y="0"/>
                </a:lnTo>
                <a:lnTo>
                  <a:pt x="3143542" y="474497"/>
                </a:lnTo>
                <a:lnTo>
                  <a:pt x="0" y="474497"/>
                </a:lnTo>
                <a:lnTo>
                  <a:pt x="0" y="0"/>
                </a:lnTo>
                <a:close/>
              </a:path>
            </a:pathLst>
          </a:custGeom>
          <a:blipFill>
            <a:blip r:embed="rId3"/>
            <a:stretch>
              <a:fillRect l="0" t="0" r="0" b="0"/>
            </a:stretch>
          </a:blipFill>
        </p:spPr>
      </p:sp>
      <p:grpSp>
        <p:nvGrpSpPr>
          <p:cNvPr name="Group 5" id="5"/>
          <p:cNvGrpSpPr/>
          <p:nvPr/>
        </p:nvGrpSpPr>
        <p:grpSpPr>
          <a:xfrm rot="0">
            <a:off x="1028700" y="8151946"/>
            <a:ext cx="3604357" cy="871065"/>
            <a:chOff x="0" y="0"/>
            <a:chExt cx="4805809" cy="1161420"/>
          </a:xfrm>
        </p:grpSpPr>
        <p:sp>
          <p:nvSpPr>
            <p:cNvPr name="TextBox 6" id="6"/>
            <p:cNvSpPr txBox="true"/>
            <p:nvPr/>
          </p:nvSpPr>
          <p:spPr>
            <a:xfrm rot="0">
              <a:off x="0" y="676491"/>
              <a:ext cx="4805809" cy="484928"/>
            </a:xfrm>
            <a:prstGeom prst="rect">
              <a:avLst/>
            </a:prstGeom>
          </p:spPr>
          <p:txBody>
            <a:bodyPr anchor="t" rtlCol="false" tIns="0" lIns="0" bIns="0" rIns="0">
              <a:spAutoFit/>
            </a:bodyPr>
            <a:lstStyle/>
            <a:p>
              <a:pPr algn="l">
                <a:lnSpc>
                  <a:spcPts val="2990"/>
                </a:lnSpc>
              </a:pPr>
              <a:r>
                <a:rPr lang="en-US" sz="2300">
                  <a:solidFill>
                    <a:srgbClr val="FFFFFF"/>
                  </a:solidFill>
                  <a:latin typeface="HK Grotesk Medium"/>
                </a:rPr>
                <a:t>+91 94293 26003</a:t>
              </a:r>
            </a:p>
          </p:txBody>
        </p:sp>
        <p:sp>
          <p:nvSpPr>
            <p:cNvPr name="TextBox 7" id="7"/>
            <p:cNvSpPr txBox="true"/>
            <p:nvPr/>
          </p:nvSpPr>
          <p:spPr>
            <a:xfrm rot="0">
              <a:off x="0" y="-38100"/>
              <a:ext cx="4805809" cy="682413"/>
            </a:xfrm>
            <a:prstGeom prst="rect">
              <a:avLst/>
            </a:prstGeom>
          </p:spPr>
          <p:txBody>
            <a:bodyPr anchor="t" rtlCol="false" tIns="0" lIns="0" bIns="0" rIns="0">
              <a:spAutoFit/>
            </a:bodyPr>
            <a:lstStyle/>
            <a:p>
              <a:pPr algn="l">
                <a:lnSpc>
                  <a:spcPts val="4160"/>
                </a:lnSpc>
              </a:pPr>
              <a:r>
                <a:rPr lang="en-US" sz="3200">
                  <a:solidFill>
                    <a:srgbClr val="6CE5E8"/>
                  </a:solidFill>
                  <a:latin typeface="HK Grotesk Bold"/>
                </a:rPr>
                <a:t>Phone Number</a:t>
              </a:r>
            </a:p>
          </p:txBody>
        </p:sp>
      </p:grpSp>
      <p:grpSp>
        <p:nvGrpSpPr>
          <p:cNvPr name="Group 8" id="8"/>
          <p:cNvGrpSpPr/>
          <p:nvPr/>
        </p:nvGrpSpPr>
        <p:grpSpPr>
          <a:xfrm rot="0">
            <a:off x="7341822" y="8151946"/>
            <a:ext cx="3604357" cy="871065"/>
            <a:chOff x="0" y="0"/>
            <a:chExt cx="4805809" cy="1161420"/>
          </a:xfrm>
        </p:grpSpPr>
        <p:sp>
          <p:nvSpPr>
            <p:cNvPr name="TextBox 9" id="9"/>
            <p:cNvSpPr txBox="true"/>
            <p:nvPr/>
          </p:nvSpPr>
          <p:spPr>
            <a:xfrm rot="0">
              <a:off x="0" y="676491"/>
              <a:ext cx="4805809" cy="484928"/>
            </a:xfrm>
            <a:prstGeom prst="rect">
              <a:avLst/>
            </a:prstGeom>
          </p:spPr>
          <p:txBody>
            <a:bodyPr anchor="t" rtlCol="false" tIns="0" lIns="0" bIns="0" rIns="0">
              <a:spAutoFit/>
            </a:bodyPr>
            <a:lstStyle/>
            <a:p>
              <a:pPr algn="l">
                <a:lnSpc>
                  <a:spcPts val="2990"/>
                </a:lnSpc>
              </a:pPr>
              <a:r>
                <a:rPr lang="en-US" sz="2300">
                  <a:solidFill>
                    <a:srgbClr val="FFFFFF"/>
                  </a:solidFill>
                  <a:latin typeface="HK Grotesk Medium"/>
                  <a:hlinkClick r:id="rId4" tooltip="mailto:amodi@veracitiz.com"/>
                </a:rPr>
                <a:t>amodi@veracitiz.com</a:t>
              </a:r>
            </a:p>
          </p:txBody>
        </p:sp>
        <p:sp>
          <p:nvSpPr>
            <p:cNvPr name="TextBox 10" id="10"/>
            <p:cNvSpPr txBox="true"/>
            <p:nvPr/>
          </p:nvSpPr>
          <p:spPr>
            <a:xfrm rot="0">
              <a:off x="0" y="-38100"/>
              <a:ext cx="4805809" cy="682413"/>
            </a:xfrm>
            <a:prstGeom prst="rect">
              <a:avLst/>
            </a:prstGeom>
          </p:spPr>
          <p:txBody>
            <a:bodyPr anchor="t" rtlCol="false" tIns="0" lIns="0" bIns="0" rIns="0">
              <a:spAutoFit/>
            </a:bodyPr>
            <a:lstStyle/>
            <a:p>
              <a:pPr algn="l">
                <a:lnSpc>
                  <a:spcPts val="4160"/>
                </a:lnSpc>
              </a:pPr>
              <a:r>
                <a:rPr lang="en-US" sz="3200">
                  <a:solidFill>
                    <a:srgbClr val="6CE5E8"/>
                  </a:solidFill>
                  <a:latin typeface="HK Grotesk Bold"/>
                </a:rPr>
                <a:t>Email Address</a:t>
              </a:r>
            </a:p>
          </p:txBody>
        </p:sp>
      </p:grpSp>
      <p:grpSp>
        <p:nvGrpSpPr>
          <p:cNvPr name="Group 11" id="11"/>
          <p:cNvGrpSpPr/>
          <p:nvPr/>
        </p:nvGrpSpPr>
        <p:grpSpPr>
          <a:xfrm rot="0">
            <a:off x="13654943" y="8151946"/>
            <a:ext cx="3604357" cy="871065"/>
            <a:chOff x="0" y="0"/>
            <a:chExt cx="4805809" cy="1161420"/>
          </a:xfrm>
        </p:grpSpPr>
        <p:sp>
          <p:nvSpPr>
            <p:cNvPr name="TextBox 12" id="12"/>
            <p:cNvSpPr txBox="true"/>
            <p:nvPr/>
          </p:nvSpPr>
          <p:spPr>
            <a:xfrm rot="0">
              <a:off x="0" y="676491"/>
              <a:ext cx="4805809" cy="484928"/>
            </a:xfrm>
            <a:prstGeom prst="rect">
              <a:avLst/>
            </a:prstGeom>
          </p:spPr>
          <p:txBody>
            <a:bodyPr anchor="t" rtlCol="false" tIns="0" lIns="0" bIns="0" rIns="0">
              <a:spAutoFit/>
            </a:bodyPr>
            <a:lstStyle/>
            <a:p>
              <a:pPr algn="l">
                <a:lnSpc>
                  <a:spcPts val="2990"/>
                </a:lnSpc>
              </a:pPr>
              <a:r>
                <a:rPr lang="en-US" sz="2300">
                  <a:solidFill>
                    <a:srgbClr val="FFFFFF"/>
                  </a:solidFill>
                  <a:latin typeface="HK Grotesk Bold"/>
                  <a:hlinkClick r:id="rId5" tooltip="https://www.veracitiz.com"/>
                </a:rPr>
                <a:t>www.veracitiz.com</a:t>
              </a:r>
            </a:p>
          </p:txBody>
        </p:sp>
        <p:sp>
          <p:nvSpPr>
            <p:cNvPr name="TextBox 13" id="13"/>
            <p:cNvSpPr txBox="true"/>
            <p:nvPr/>
          </p:nvSpPr>
          <p:spPr>
            <a:xfrm rot="0">
              <a:off x="0" y="-38100"/>
              <a:ext cx="4805809" cy="682413"/>
            </a:xfrm>
            <a:prstGeom prst="rect">
              <a:avLst/>
            </a:prstGeom>
          </p:spPr>
          <p:txBody>
            <a:bodyPr anchor="t" rtlCol="false" tIns="0" lIns="0" bIns="0" rIns="0">
              <a:spAutoFit/>
            </a:bodyPr>
            <a:lstStyle/>
            <a:p>
              <a:pPr algn="l">
                <a:lnSpc>
                  <a:spcPts val="4160"/>
                </a:lnSpc>
              </a:pPr>
              <a:r>
                <a:rPr lang="en-US" sz="3200">
                  <a:solidFill>
                    <a:srgbClr val="6CE5E8"/>
                  </a:solidFill>
                  <a:latin typeface="HK Grotesk Bold"/>
                </a:rPr>
                <a:t>Website</a:t>
              </a:r>
            </a:p>
          </p:txBody>
        </p:sp>
      </p:grpSp>
      <p:grpSp>
        <p:nvGrpSpPr>
          <p:cNvPr name="Group 14" id="14"/>
          <p:cNvGrpSpPr/>
          <p:nvPr/>
        </p:nvGrpSpPr>
        <p:grpSpPr>
          <a:xfrm rot="0">
            <a:off x="1028700" y="4513122"/>
            <a:ext cx="9917478" cy="2332318"/>
            <a:chOff x="0" y="0"/>
            <a:chExt cx="13223305" cy="3109758"/>
          </a:xfrm>
        </p:grpSpPr>
        <p:sp>
          <p:nvSpPr>
            <p:cNvPr name="TextBox 15" id="15"/>
            <p:cNvSpPr txBox="true"/>
            <p:nvPr/>
          </p:nvSpPr>
          <p:spPr>
            <a:xfrm rot="0">
              <a:off x="0" y="-9525"/>
              <a:ext cx="13223305" cy="2447925"/>
            </a:xfrm>
            <a:prstGeom prst="rect">
              <a:avLst/>
            </a:prstGeom>
          </p:spPr>
          <p:txBody>
            <a:bodyPr anchor="t" rtlCol="false" tIns="0" lIns="0" bIns="0" rIns="0">
              <a:spAutoFit/>
            </a:bodyPr>
            <a:lstStyle/>
            <a:p>
              <a:pPr algn="l">
                <a:lnSpc>
                  <a:spcPts val="14400"/>
                </a:lnSpc>
              </a:pPr>
              <a:r>
                <a:rPr lang="en-US" sz="12000">
                  <a:solidFill>
                    <a:srgbClr val="6CE5E8"/>
                  </a:solidFill>
                  <a:latin typeface="HK Grotesk Bold"/>
                </a:rPr>
                <a:t>Thank you!</a:t>
              </a:r>
            </a:p>
          </p:txBody>
        </p:sp>
        <p:sp>
          <p:nvSpPr>
            <p:cNvPr name="TextBox 16" id="16"/>
            <p:cNvSpPr txBox="true"/>
            <p:nvPr/>
          </p:nvSpPr>
          <p:spPr>
            <a:xfrm rot="0">
              <a:off x="0" y="2553709"/>
              <a:ext cx="13223305" cy="556048"/>
            </a:xfrm>
            <a:prstGeom prst="rect">
              <a:avLst/>
            </a:prstGeom>
          </p:spPr>
          <p:txBody>
            <a:bodyPr anchor="t" rtlCol="false" tIns="0" lIns="0" bIns="0" rIns="0">
              <a:spAutoFit/>
            </a:bodyPr>
            <a:lstStyle/>
            <a:p>
              <a:pPr algn="l">
                <a:lnSpc>
                  <a:spcPts val="3380"/>
                </a:lnSpc>
              </a:pPr>
              <a:r>
                <a:rPr lang="en-US" sz="2600">
                  <a:solidFill>
                    <a:srgbClr val="FFFFFF"/>
                  </a:solidFill>
                  <a:latin typeface="HK Grotesk Medium"/>
                </a:rPr>
                <a:t>Feel free to reach out to us if you have any questions.</a:t>
              </a:r>
            </a:p>
          </p:txBody>
        </p:sp>
      </p:grpSp>
      <p:sp>
        <p:nvSpPr>
          <p:cNvPr name="TextBox 17" id="17"/>
          <p:cNvSpPr txBox="true"/>
          <p:nvPr/>
        </p:nvSpPr>
        <p:spPr>
          <a:xfrm rot="0">
            <a:off x="13794462" y="5849581"/>
            <a:ext cx="3464838" cy="398228"/>
          </a:xfrm>
          <a:prstGeom prst="rect">
            <a:avLst/>
          </a:prstGeom>
        </p:spPr>
        <p:txBody>
          <a:bodyPr anchor="t" rtlCol="false" tIns="0" lIns="0" bIns="0" rIns="0">
            <a:spAutoFit/>
          </a:bodyPr>
          <a:lstStyle/>
          <a:p>
            <a:pPr algn="ctr">
              <a:lnSpc>
                <a:spcPts val="3056"/>
              </a:lnSpc>
            </a:pPr>
            <a:r>
              <a:rPr lang="en-US" sz="2659" spc="319">
                <a:solidFill>
                  <a:srgbClr val="FFFFFF"/>
                </a:solidFill>
                <a:latin typeface="HK Grotesk Bold"/>
                <a:hlinkClick r:id="rId6" tooltip="mailto:amodi@veracitiz.com"/>
              </a:rPr>
              <a:t>ARYAN MODI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911407" y="2025431"/>
            <a:ext cx="14023948" cy="6748366"/>
          </a:xfrm>
          <a:custGeom>
            <a:avLst/>
            <a:gdLst/>
            <a:ahLst/>
            <a:cxnLst/>
            <a:rect r="r" b="b" t="t" l="l"/>
            <a:pathLst>
              <a:path h="6748366" w="14023948">
                <a:moveTo>
                  <a:pt x="0" y="0"/>
                </a:moveTo>
                <a:lnTo>
                  <a:pt x="14023949" y="0"/>
                </a:lnTo>
                <a:lnTo>
                  <a:pt x="14023949" y="6748366"/>
                </a:lnTo>
                <a:lnTo>
                  <a:pt x="0" y="6748366"/>
                </a:lnTo>
                <a:lnTo>
                  <a:pt x="0" y="0"/>
                </a:lnTo>
                <a:close/>
              </a:path>
            </a:pathLst>
          </a:custGeom>
          <a:blipFill>
            <a:blip r:embed="rId2"/>
            <a:stretch>
              <a:fillRect l="0" t="0" r="0" b="0"/>
            </a:stretch>
          </a:blipFill>
        </p:spPr>
      </p:sp>
      <p:sp>
        <p:nvSpPr>
          <p:cNvPr name="TextBox 3" id="3"/>
          <p:cNvSpPr txBox="true"/>
          <p:nvPr/>
        </p:nvSpPr>
        <p:spPr>
          <a:xfrm rot="0">
            <a:off x="813010" y="634373"/>
            <a:ext cx="2477134" cy="1022977"/>
          </a:xfrm>
          <a:prstGeom prst="rect">
            <a:avLst/>
          </a:prstGeom>
        </p:spPr>
        <p:txBody>
          <a:bodyPr anchor="t" rtlCol="false" tIns="0" lIns="0" bIns="0" rIns="0">
            <a:spAutoFit/>
          </a:bodyPr>
          <a:lstStyle/>
          <a:p>
            <a:pPr algn="ctr">
              <a:lnSpc>
                <a:spcPts val="7259"/>
              </a:lnSpc>
              <a:spcBef>
                <a:spcPct val="0"/>
              </a:spcBef>
            </a:pPr>
            <a:r>
              <a:rPr lang="en-US" sz="6049" spc="56">
                <a:solidFill>
                  <a:srgbClr val="000000"/>
                </a:solidFill>
                <a:latin typeface="Times New Roman"/>
              </a:rPr>
              <a:t>Week 1</a:t>
            </a:r>
          </a:p>
        </p:txBody>
      </p:sp>
      <p:sp>
        <p:nvSpPr>
          <p:cNvPr name="TextBox 4" id="4"/>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000000"/>
                </a:solidFill>
                <a:latin typeface="Times New Roman"/>
              </a:rPr>
              <a:t>15-01 to 21-01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150943" y="3280227"/>
            <a:ext cx="13670558" cy="6489879"/>
          </a:xfrm>
          <a:custGeom>
            <a:avLst/>
            <a:gdLst/>
            <a:ahLst/>
            <a:cxnLst/>
            <a:rect r="r" b="b" t="t" l="l"/>
            <a:pathLst>
              <a:path h="6489879" w="13670558">
                <a:moveTo>
                  <a:pt x="0" y="0"/>
                </a:moveTo>
                <a:lnTo>
                  <a:pt x="13670559" y="0"/>
                </a:lnTo>
                <a:lnTo>
                  <a:pt x="13670559" y="6489880"/>
                </a:lnTo>
                <a:lnTo>
                  <a:pt x="0" y="6489880"/>
                </a:lnTo>
                <a:lnTo>
                  <a:pt x="0" y="0"/>
                </a:lnTo>
                <a:close/>
              </a:path>
            </a:pathLst>
          </a:custGeom>
          <a:blipFill>
            <a:blip r:embed="rId2"/>
            <a:stretch>
              <a:fillRect l="0" t="0" r="0" b="0"/>
            </a:stretch>
          </a:blipFill>
        </p:spPr>
      </p:sp>
      <p:sp>
        <p:nvSpPr>
          <p:cNvPr name="TextBox 3" id="3"/>
          <p:cNvSpPr txBox="true"/>
          <p:nvPr/>
        </p:nvSpPr>
        <p:spPr>
          <a:xfrm rot="0">
            <a:off x="703027" y="1838856"/>
            <a:ext cx="8863662" cy="1680183"/>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learn following concepts : brief introduction of ETL ,DATA ,Data Warehouse , SQL Concepts , ALTER , MODIFY , CHANGE , CONSTRAINT , RENAME , MIN-MAX , WHERE , AGGRIGATE functions and STRING functions , ORDER BY ,GROUP BY , JOINJS , DATE other task are mantion in the documents.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37445"/>
            <a:ext cx="7424658" cy="5440860"/>
          </a:xfrm>
          <a:custGeom>
            <a:avLst/>
            <a:gdLst/>
            <a:ahLst/>
            <a:cxnLst/>
            <a:rect r="r" b="b" t="t" l="l"/>
            <a:pathLst>
              <a:path h="5440860" w="7424658">
                <a:moveTo>
                  <a:pt x="0" y="0"/>
                </a:moveTo>
                <a:lnTo>
                  <a:pt x="7424658" y="0"/>
                </a:lnTo>
                <a:lnTo>
                  <a:pt x="7424658" y="5440860"/>
                </a:lnTo>
                <a:lnTo>
                  <a:pt x="0" y="5440860"/>
                </a:lnTo>
                <a:lnTo>
                  <a:pt x="0" y="0"/>
                </a:lnTo>
                <a:close/>
              </a:path>
            </a:pathLst>
          </a:custGeom>
          <a:blipFill>
            <a:blip r:embed="rId2"/>
            <a:stretch>
              <a:fillRect l="0" t="0" r="0" b="0"/>
            </a:stretch>
          </a:blipFill>
        </p:spPr>
      </p:sp>
      <p:sp>
        <p:nvSpPr>
          <p:cNvPr name="Freeform 3" id="3"/>
          <p:cNvSpPr/>
          <p:nvPr/>
        </p:nvSpPr>
        <p:spPr>
          <a:xfrm flipH="false" flipV="false" rot="0">
            <a:off x="9977534" y="3137445"/>
            <a:ext cx="7810308" cy="5305737"/>
          </a:xfrm>
          <a:custGeom>
            <a:avLst/>
            <a:gdLst/>
            <a:ahLst/>
            <a:cxnLst/>
            <a:rect r="r" b="b" t="t" l="l"/>
            <a:pathLst>
              <a:path h="5305737" w="7810308">
                <a:moveTo>
                  <a:pt x="0" y="0"/>
                </a:moveTo>
                <a:lnTo>
                  <a:pt x="7810307" y="0"/>
                </a:lnTo>
                <a:lnTo>
                  <a:pt x="7810307" y="5305737"/>
                </a:lnTo>
                <a:lnTo>
                  <a:pt x="0" y="5305737"/>
                </a:lnTo>
                <a:lnTo>
                  <a:pt x="0" y="0"/>
                </a:lnTo>
                <a:close/>
              </a:path>
            </a:pathLst>
          </a:custGeom>
          <a:blipFill>
            <a:blip r:embed="rId3"/>
            <a:stretch>
              <a:fillRect l="0" t="0" r="0" b="0"/>
            </a:stretch>
          </a:blipFill>
        </p:spPr>
      </p:sp>
      <p:sp>
        <p:nvSpPr>
          <p:cNvPr name="TextBox 4" id="4"/>
          <p:cNvSpPr txBox="true"/>
          <p:nvPr/>
        </p:nvSpPr>
        <p:spPr>
          <a:xfrm rot="0">
            <a:off x="813010" y="634373"/>
            <a:ext cx="2477134" cy="1022977"/>
          </a:xfrm>
          <a:prstGeom prst="rect">
            <a:avLst/>
          </a:prstGeom>
        </p:spPr>
        <p:txBody>
          <a:bodyPr anchor="t" rtlCol="false" tIns="0" lIns="0" bIns="0" rIns="0">
            <a:spAutoFit/>
          </a:bodyPr>
          <a:lstStyle/>
          <a:p>
            <a:pPr algn="ctr">
              <a:lnSpc>
                <a:spcPts val="7259"/>
              </a:lnSpc>
              <a:spcBef>
                <a:spcPct val="0"/>
              </a:spcBef>
            </a:pPr>
            <a:r>
              <a:rPr lang="en-US" sz="6049" spc="56">
                <a:solidFill>
                  <a:srgbClr val="000000"/>
                </a:solidFill>
                <a:latin typeface="Times New Roman"/>
              </a:rPr>
              <a:t>Week 2</a:t>
            </a:r>
          </a:p>
        </p:txBody>
      </p:sp>
      <p:sp>
        <p:nvSpPr>
          <p:cNvPr name="TextBox 5" id="5"/>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000000"/>
                </a:solidFill>
                <a:latin typeface="Times New Roman"/>
              </a:rPr>
              <a:t>22-01 to 28-01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8522744" y="5630475"/>
            <a:ext cx="9417378" cy="4311454"/>
          </a:xfrm>
          <a:custGeom>
            <a:avLst/>
            <a:gdLst/>
            <a:ahLst/>
            <a:cxnLst/>
            <a:rect r="r" b="b" t="t" l="l"/>
            <a:pathLst>
              <a:path h="4311454" w="9417378">
                <a:moveTo>
                  <a:pt x="0" y="0"/>
                </a:moveTo>
                <a:lnTo>
                  <a:pt x="9417377" y="0"/>
                </a:lnTo>
                <a:lnTo>
                  <a:pt x="9417377" y="4311454"/>
                </a:lnTo>
                <a:lnTo>
                  <a:pt x="0" y="4311454"/>
                </a:lnTo>
                <a:lnTo>
                  <a:pt x="0" y="0"/>
                </a:lnTo>
                <a:close/>
              </a:path>
            </a:pathLst>
          </a:custGeom>
          <a:blipFill>
            <a:blip r:embed="rId2"/>
            <a:stretch>
              <a:fillRect l="0" t="0" r="0" b="0"/>
            </a:stretch>
          </a:blipFill>
        </p:spPr>
      </p:sp>
      <p:sp>
        <p:nvSpPr>
          <p:cNvPr name="Freeform 3" id="3"/>
          <p:cNvSpPr/>
          <p:nvPr/>
        </p:nvSpPr>
        <p:spPr>
          <a:xfrm flipH="false" flipV="false" rot="0">
            <a:off x="703027" y="3348694"/>
            <a:ext cx="7286154" cy="6593235"/>
          </a:xfrm>
          <a:custGeom>
            <a:avLst/>
            <a:gdLst/>
            <a:ahLst/>
            <a:cxnLst/>
            <a:rect r="r" b="b" t="t" l="l"/>
            <a:pathLst>
              <a:path h="6593235" w="7286154">
                <a:moveTo>
                  <a:pt x="0" y="0"/>
                </a:moveTo>
                <a:lnTo>
                  <a:pt x="7286155" y="0"/>
                </a:lnTo>
                <a:lnTo>
                  <a:pt x="7286155" y="6593235"/>
                </a:lnTo>
                <a:lnTo>
                  <a:pt x="0" y="6593235"/>
                </a:lnTo>
                <a:lnTo>
                  <a:pt x="0" y="0"/>
                </a:lnTo>
                <a:close/>
              </a:path>
            </a:pathLst>
          </a:custGeom>
          <a:blipFill>
            <a:blip r:embed="rId3"/>
            <a:stretch>
              <a:fillRect l="0" t="0" r="0" b="0"/>
            </a:stretch>
          </a:blipFill>
        </p:spPr>
      </p:sp>
      <p:sp>
        <p:nvSpPr>
          <p:cNvPr name="Freeform 4" id="4"/>
          <p:cNvSpPr/>
          <p:nvPr/>
        </p:nvSpPr>
        <p:spPr>
          <a:xfrm flipH="false" flipV="false" rot="0">
            <a:off x="10739592" y="1028700"/>
            <a:ext cx="7200529" cy="4210322"/>
          </a:xfrm>
          <a:custGeom>
            <a:avLst/>
            <a:gdLst/>
            <a:ahLst/>
            <a:cxnLst/>
            <a:rect r="r" b="b" t="t" l="l"/>
            <a:pathLst>
              <a:path h="4210322" w="7200529">
                <a:moveTo>
                  <a:pt x="0" y="0"/>
                </a:moveTo>
                <a:lnTo>
                  <a:pt x="7200529" y="0"/>
                </a:lnTo>
                <a:lnTo>
                  <a:pt x="7200529" y="4210322"/>
                </a:lnTo>
                <a:lnTo>
                  <a:pt x="0" y="4210322"/>
                </a:lnTo>
                <a:lnTo>
                  <a:pt x="0" y="0"/>
                </a:lnTo>
                <a:close/>
              </a:path>
            </a:pathLst>
          </a:custGeom>
          <a:blipFill>
            <a:blip r:embed="rId4"/>
            <a:stretch>
              <a:fillRect l="0" t="0" r="0" b="0"/>
            </a:stretch>
          </a:blipFill>
        </p:spPr>
      </p:sp>
      <p:sp>
        <p:nvSpPr>
          <p:cNvPr name="TextBox 5" id="5"/>
          <p:cNvSpPr txBox="true"/>
          <p:nvPr/>
        </p:nvSpPr>
        <p:spPr>
          <a:xfrm rot="0">
            <a:off x="703027" y="1838856"/>
            <a:ext cx="8863662" cy="1680183"/>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learn following concepts : RANK , DENSE RANK , Difference of both, Sub Quary, RANK and DENSE RANK with condition , LEAD &amp; LAG FUNCTIONS , it's task ,STRING SPLIT functions , logic building tasks which are mentioned in Document.</a:t>
            </a:r>
          </a:p>
          <a:p>
            <a:pPr algn="just" marL="414330" indent="-207165" lvl="1">
              <a:lnSpc>
                <a:spcPts val="2686"/>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9565459" y="3662902"/>
            <a:ext cx="5125077" cy="5170837"/>
          </a:xfrm>
          <a:custGeom>
            <a:avLst/>
            <a:gdLst/>
            <a:ahLst/>
            <a:cxnLst/>
            <a:rect r="r" b="b" t="t" l="l"/>
            <a:pathLst>
              <a:path h="5170837" w="5125077">
                <a:moveTo>
                  <a:pt x="0" y="0"/>
                </a:moveTo>
                <a:lnTo>
                  <a:pt x="5125077" y="0"/>
                </a:lnTo>
                <a:lnTo>
                  <a:pt x="5125077" y="5170837"/>
                </a:lnTo>
                <a:lnTo>
                  <a:pt x="0" y="5170837"/>
                </a:lnTo>
                <a:lnTo>
                  <a:pt x="0" y="0"/>
                </a:lnTo>
                <a:close/>
              </a:path>
            </a:pathLst>
          </a:custGeom>
          <a:blipFill>
            <a:blip r:embed="rId2"/>
            <a:stretch>
              <a:fillRect l="0" t="0" r="0" b="0"/>
            </a:stretch>
          </a:blipFill>
        </p:spPr>
      </p:sp>
      <p:sp>
        <p:nvSpPr>
          <p:cNvPr name="Freeform 3" id="3"/>
          <p:cNvSpPr/>
          <p:nvPr/>
        </p:nvSpPr>
        <p:spPr>
          <a:xfrm flipH="false" flipV="false" rot="0">
            <a:off x="1028700" y="3662902"/>
            <a:ext cx="8536759" cy="5170837"/>
          </a:xfrm>
          <a:custGeom>
            <a:avLst/>
            <a:gdLst/>
            <a:ahLst/>
            <a:cxnLst/>
            <a:rect r="r" b="b" t="t" l="l"/>
            <a:pathLst>
              <a:path h="5170837" w="8536759">
                <a:moveTo>
                  <a:pt x="0" y="0"/>
                </a:moveTo>
                <a:lnTo>
                  <a:pt x="8536759" y="0"/>
                </a:lnTo>
                <a:lnTo>
                  <a:pt x="8536759" y="5170837"/>
                </a:lnTo>
                <a:lnTo>
                  <a:pt x="0" y="5170837"/>
                </a:lnTo>
                <a:lnTo>
                  <a:pt x="0" y="0"/>
                </a:lnTo>
                <a:close/>
              </a:path>
            </a:pathLst>
          </a:custGeom>
          <a:blipFill>
            <a:blip r:embed="rId3"/>
            <a:stretch>
              <a:fillRect l="0" t="0" r="0" b="0"/>
            </a:stretch>
          </a:blipFill>
        </p:spPr>
      </p:sp>
      <p:sp>
        <p:nvSpPr>
          <p:cNvPr name="TextBox 4" id="4"/>
          <p:cNvSpPr txBox="true"/>
          <p:nvPr/>
        </p:nvSpPr>
        <p:spPr>
          <a:xfrm rot="0">
            <a:off x="813010" y="634373"/>
            <a:ext cx="2477134" cy="1022977"/>
          </a:xfrm>
          <a:prstGeom prst="rect">
            <a:avLst/>
          </a:prstGeom>
        </p:spPr>
        <p:txBody>
          <a:bodyPr anchor="t" rtlCol="false" tIns="0" lIns="0" bIns="0" rIns="0">
            <a:spAutoFit/>
          </a:bodyPr>
          <a:lstStyle/>
          <a:p>
            <a:pPr algn="ctr">
              <a:lnSpc>
                <a:spcPts val="7259"/>
              </a:lnSpc>
              <a:spcBef>
                <a:spcPct val="0"/>
              </a:spcBef>
            </a:pPr>
            <a:r>
              <a:rPr lang="en-US" sz="6049" spc="56">
                <a:solidFill>
                  <a:srgbClr val="000000"/>
                </a:solidFill>
                <a:latin typeface="Times New Roman"/>
              </a:rPr>
              <a:t>Week 3</a:t>
            </a:r>
          </a:p>
        </p:txBody>
      </p:sp>
      <p:sp>
        <p:nvSpPr>
          <p:cNvPr name="TextBox 5" id="5"/>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000000"/>
                </a:solidFill>
                <a:latin typeface="Times New Roman"/>
              </a:rPr>
              <a:t>29-01 to 04-02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03027" y="4805293"/>
            <a:ext cx="8863662" cy="4784324"/>
          </a:xfrm>
          <a:custGeom>
            <a:avLst/>
            <a:gdLst/>
            <a:ahLst/>
            <a:cxnLst/>
            <a:rect r="r" b="b" t="t" l="l"/>
            <a:pathLst>
              <a:path h="4784324" w="8863662">
                <a:moveTo>
                  <a:pt x="0" y="0"/>
                </a:moveTo>
                <a:lnTo>
                  <a:pt x="8863662" y="0"/>
                </a:lnTo>
                <a:lnTo>
                  <a:pt x="8863662" y="4784324"/>
                </a:lnTo>
                <a:lnTo>
                  <a:pt x="0" y="4784324"/>
                </a:lnTo>
                <a:lnTo>
                  <a:pt x="0" y="0"/>
                </a:lnTo>
                <a:close/>
              </a:path>
            </a:pathLst>
          </a:custGeom>
          <a:blipFill>
            <a:blip r:embed="rId2"/>
            <a:stretch>
              <a:fillRect l="0" t="0" r="0" b="0"/>
            </a:stretch>
          </a:blipFill>
        </p:spPr>
      </p:sp>
      <p:sp>
        <p:nvSpPr>
          <p:cNvPr name="Freeform 3" id="3"/>
          <p:cNvSpPr/>
          <p:nvPr/>
        </p:nvSpPr>
        <p:spPr>
          <a:xfrm flipH="false" flipV="false" rot="0">
            <a:off x="9912082" y="4368587"/>
            <a:ext cx="7657135" cy="5221030"/>
          </a:xfrm>
          <a:custGeom>
            <a:avLst/>
            <a:gdLst/>
            <a:ahLst/>
            <a:cxnLst/>
            <a:rect r="r" b="b" t="t" l="l"/>
            <a:pathLst>
              <a:path h="5221030" w="7657135">
                <a:moveTo>
                  <a:pt x="0" y="0"/>
                </a:moveTo>
                <a:lnTo>
                  <a:pt x="7657135" y="0"/>
                </a:lnTo>
                <a:lnTo>
                  <a:pt x="7657135" y="5221030"/>
                </a:lnTo>
                <a:lnTo>
                  <a:pt x="0" y="5221030"/>
                </a:lnTo>
                <a:lnTo>
                  <a:pt x="0" y="0"/>
                </a:lnTo>
                <a:close/>
              </a:path>
            </a:pathLst>
          </a:custGeom>
          <a:blipFill>
            <a:blip r:embed="rId3"/>
            <a:stretch>
              <a:fillRect l="0" t="0" r="0" b="0"/>
            </a:stretch>
          </a:blipFill>
        </p:spPr>
      </p:sp>
      <p:sp>
        <p:nvSpPr>
          <p:cNvPr name="TextBox 4" id="4"/>
          <p:cNvSpPr txBox="true"/>
          <p:nvPr/>
        </p:nvSpPr>
        <p:spPr>
          <a:xfrm rot="0">
            <a:off x="703027" y="1838856"/>
            <a:ext cx="8863662" cy="2018349"/>
          </a:xfrm>
          <a:prstGeom prst="rect">
            <a:avLst/>
          </a:prstGeom>
        </p:spPr>
        <p:txBody>
          <a:bodyPr anchor="t" rtlCol="false" tIns="0" lIns="0" bIns="0" rIns="0">
            <a:spAutoFit/>
          </a:bodyPr>
          <a:lstStyle/>
          <a:p>
            <a:pPr algn="just" marL="414330" indent="-207165" lvl="1">
              <a:lnSpc>
                <a:spcPts val="2686"/>
              </a:lnSpc>
              <a:buFont typeface="Arial"/>
              <a:buChar char="•"/>
            </a:pPr>
            <a:r>
              <a:rPr lang="en-US" sz="1919">
                <a:solidFill>
                  <a:srgbClr val="000000"/>
                </a:solidFill>
                <a:latin typeface="Canva Sans Bold"/>
              </a:rPr>
              <a:t>•I have learn following concepts :SCD (Slowly Changing Dimension) and windows functions , Slowly Changing Dimension SCD type 1 examples with different scenarios , Slowly Changing Dimension SCD type 2 and SCD type 3 examples with different scenarios , DATABASE , DATA WAREHOUSE , STAR SCHEMA , SNOW FLAKE SCHEMA , GALAXY SCHEMA , DATA MART.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36621" y="2324745"/>
            <a:ext cx="17014758" cy="6554981"/>
          </a:xfrm>
          <a:custGeom>
            <a:avLst/>
            <a:gdLst/>
            <a:ahLst/>
            <a:cxnLst/>
            <a:rect r="r" b="b" t="t" l="l"/>
            <a:pathLst>
              <a:path h="6554981" w="17014758">
                <a:moveTo>
                  <a:pt x="0" y="0"/>
                </a:moveTo>
                <a:lnTo>
                  <a:pt x="17014758" y="0"/>
                </a:lnTo>
                <a:lnTo>
                  <a:pt x="17014758" y="6554982"/>
                </a:lnTo>
                <a:lnTo>
                  <a:pt x="0" y="6554982"/>
                </a:lnTo>
                <a:lnTo>
                  <a:pt x="0" y="0"/>
                </a:lnTo>
                <a:close/>
              </a:path>
            </a:pathLst>
          </a:custGeom>
          <a:blipFill>
            <a:blip r:embed="rId2"/>
            <a:stretch>
              <a:fillRect l="0" t="0" r="0" b="0"/>
            </a:stretch>
          </a:blipFill>
        </p:spPr>
      </p:sp>
      <p:sp>
        <p:nvSpPr>
          <p:cNvPr name="TextBox 3" id="3"/>
          <p:cNvSpPr txBox="true"/>
          <p:nvPr/>
        </p:nvSpPr>
        <p:spPr>
          <a:xfrm rot="0">
            <a:off x="813010" y="634373"/>
            <a:ext cx="2477134" cy="1022977"/>
          </a:xfrm>
          <a:prstGeom prst="rect">
            <a:avLst/>
          </a:prstGeom>
        </p:spPr>
        <p:txBody>
          <a:bodyPr anchor="t" rtlCol="false" tIns="0" lIns="0" bIns="0" rIns="0">
            <a:spAutoFit/>
          </a:bodyPr>
          <a:lstStyle/>
          <a:p>
            <a:pPr algn="ctr">
              <a:lnSpc>
                <a:spcPts val="7259"/>
              </a:lnSpc>
              <a:spcBef>
                <a:spcPct val="0"/>
              </a:spcBef>
            </a:pPr>
            <a:r>
              <a:rPr lang="en-US" sz="6049" spc="56">
                <a:solidFill>
                  <a:srgbClr val="000000"/>
                </a:solidFill>
                <a:latin typeface="Times New Roman"/>
              </a:rPr>
              <a:t>Week 4</a:t>
            </a:r>
          </a:p>
        </p:txBody>
      </p:sp>
      <p:sp>
        <p:nvSpPr>
          <p:cNvPr name="TextBox 4" id="4"/>
          <p:cNvSpPr txBox="true"/>
          <p:nvPr/>
        </p:nvSpPr>
        <p:spPr>
          <a:xfrm rot="0">
            <a:off x="15130443" y="691523"/>
            <a:ext cx="2198191" cy="476250"/>
          </a:xfrm>
          <a:prstGeom prst="rect">
            <a:avLst/>
          </a:prstGeom>
        </p:spPr>
        <p:txBody>
          <a:bodyPr anchor="t" rtlCol="false" tIns="0" lIns="0" bIns="0" rIns="0">
            <a:spAutoFit/>
          </a:bodyPr>
          <a:lstStyle/>
          <a:p>
            <a:pPr algn="ctr">
              <a:lnSpc>
                <a:spcPts val="3359"/>
              </a:lnSpc>
              <a:spcBef>
                <a:spcPct val="0"/>
              </a:spcBef>
            </a:pPr>
            <a:r>
              <a:rPr lang="en-US" sz="2799" spc="26">
                <a:solidFill>
                  <a:srgbClr val="000000"/>
                </a:solidFill>
                <a:latin typeface="Times New Roman"/>
              </a:rPr>
              <a:t>05-02 to 09-02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DAF8GWze5u4</dc:identifier>
  <dcterms:modified xsi:type="dcterms:W3CDTF">2011-08-01T06:04:30Z</dcterms:modified>
  <cp:revision>1</cp:revision>
  <dc:title>Internship Presentation Review</dc:title>
</cp:coreProperties>
</file>